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 id="2147483712" r:id="rId2"/>
  </p:sldMasterIdLst>
  <p:notesMasterIdLst>
    <p:notesMasterId r:id="rId20"/>
  </p:notesMasterIdLst>
  <p:sldIdLst>
    <p:sldId id="256" r:id="rId3"/>
    <p:sldId id="257" r:id="rId4"/>
    <p:sldId id="327" r:id="rId5"/>
    <p:sldId id="348" r:id="rId6"/>
    <p:sldId id="258" r:id="rId7"/>
    <p:sldId id="281" r:id="rId8"/>
    <p:sldId id="282" r:id="rId9"/>
    <p:sldId id="283" r:id="rId10"/>
    <p:sldId id="284" r:id="rId11"/>
    <p:sldId id="285" r:id="rId12"/>
    <p:sldId id="286" r:id="rId13"/>
    <p:sldId id="287" r:id="rId14"/>
    <p:sldId id="288" r:id="rId15"/>
    <p:sldId id="289" r:id="rId16"/>
    <p:sldId id="328" r:id="rId17"/>
    <p:sldId id="292" r:id="rId18"/>
    <p:sldId id="349" r:id="rId19"/>
  </p:sldIdLst>
  <p:sldSz cx="12192000" cy="6858000"/>
  <p:notesSz cx="6797675" cy="992822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854FD562-6235-4CB8-8C2E-335584065AB9}">
          <p14:sldIdLst/>
        </p14:section>
        <p14:section name="Namnlöst avsnitt" id="{8139BBCD-EB4F-4090-B6B4-222C388A304D}">
          <p14:sldIdLst>
            <p14:sldId id="256"/>
            <p14:sldId id="257"/>
            <p14:sldId id="327"/>
            <p14:sldId id="348"/>
            <p14:sldId id="258"/>
            <p14:sldId id="281"/>
            <p14:sldId id="282"/>
            <p14:sldId id="283"/>
            <p14:sldId id="284"/>
            <p14:sldId id="285"/>
            <p14:sldId id="286"/>
            <p14:sldId id="287"/>
            <p14:sldId id="288"/>
            <p14:sldId id="289"/>
            <p14:sldId id="328"/>
            <p14:sldId id="292"/>
            <p14:sldId id="34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ansson Emma RUV folkh o soc hållbarh" initials="JERfosh" lastIdx="6" clrIdx="0">
    <p:extLst>
      <p:ext uri="{19B8F6BF-5375-455C-9EA6-DF929625EA0E}">
        <p15:presenceInfo xmlns:p15="http://schemas.microsoft.com/office/powerpoint/2012/main" userId="S-1-5-21-515967899-299502267-725345543-69312" providerId="AD"/>
      </p:ext>
    </p:extLst>
  </p:cmAuthor>
  <p:cmAuthor id="2" name="Storm Elin" initials="SE" lastIdx="16" clrIdx="1">
    <p:extLst>
      <p:ext uri="{19B8F6BF-5375-455C-9EA6-DF929625EA0E}">
        <p15:presenceInfo xmlns:p15="http://schemas.microsoft.com/office/powerpoint/2012/main" userId="S::elin.g.faldt@lansstyrelsen.se::bca47760-adc2-42cc-81b3-7007a7d841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33"/>
    <a:srgbClr val="F39800"/>
    <a:srgbClr val="E6E6E6"/>
    <a:srgbClr val="FF9900"/>
    <a:srgbClr val="FFE4B9"/>
    <a:srgbClr val="FFCCCC"/>
    <a:srgbClr val="DDDDDD"/>
    <a:srgbClr val="FEF6F0"/>
    <a:srgbClr val="FBE5D6"/>
    <a:srgbClr val="4C60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668" autoAdjust="0"/>
    <p:restoredTop sz="58617" autoAdjust="0"/>
  </p:normalViewPr>
  <p:slideViewPr>
    <p:cSldViewPr snapToGrid="0">
      <p:cViewPr varScale="1">
        <p:scale>
          <a:sx n="67" d="100"/>
          <a:sy n="67" d="100"/>
        </p:scale>
        <p:origin x="1476"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7EA3A9EF-6263-4BFE-BB16-2B8D14706DC3}" type="datetimeFigureOut">
              <a:rPr lang="sv-SE" smtClean="0"/>
              <a:t>2024-08-08</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59AEBBFA-622A-4750-837A-7B156B6F7251}" type="slidenum">
              <a:rPr lang="sv-SE" smtClean="0"/>
              <a:t>‹#›</a:t>
            </a:fld>
            <a:endParaRPr lang="sv-SE"/>
          </a:p>
        </p:txBody>
      </p:sp>
    </p:spTree>
    <p:extLst>
      <p:ext uri="{BB962C8B-B14F-4D97-AF65-F5344CB8AC3E}">
        <p14:creationId xmlns:p14="http://schemas.microsoft.com/office/powerpoint/2010/main" val="144941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lay.mediaflow.com/ovp/16/02LEK955P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sz="1200" b="1" kern="1200" dirty="0">
                <a:solidFill>
                  <a:schemeClr val="tx1"/>
                </a:solidFill>
                <a:effectLst/>
                <a:latin typeface="+mn-lt"/>
                <a:ea typeface="+mn-ea"/>
                <a:cs typeface="+mn-cs"/>
              </a:rPr>
              <a:t>INFÖR FÖRÄLDRAMÖTET</a:t>
            </a:r>
          </a:p>
          <a:p>
            <a:pPr lvl="0"/>
            <a:r>
              <a:rPr lang="sv-SE" sz="1200" kern="1200" dirty="0">
                <a:solidFill>
                  <a:schemeClr val="tx1"/>
                </a:solidFill>
                <a:effectLst/>
                <a:latin typeface="+mn-lt"/>
                <a:ea typeface="+mn-ea"/>
                <a:cs typeface="+mn-cs"/>
              </a:rPr>
              <a:t>Undersöka att teknisk utrustning finns på plats. Teknik som behövs:</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Dator</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Projektor</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Internetanslutning</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Högtalare (ljud)</a:t>
            </a:r>
          </a:p>
          <a:p>
            <a:r>
              <a:rPr lang="sv-SE" sz="1200" kern="1200" dirty="0">
                <a:solidFill>
                  <a:schemeClr val="tx1"/>
                </a:solidFill>
                <a:effectLst/>
                <a:latin typeface="+mn-lt"/>
                <a:ea typeface="+mn-ea"/>
                <a:cs typeface="+mn-cs"/>
              </a:rPr>
              <a:t> </a:t>
            </a:r>
            <a:endParaRPr lang="sv-SE" sz="1200" b="1"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INLEDNING</a:t>
            </a:r>
            <a:r>
              <a:rPr lang="sv-SE"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Hej och välkomna till detta informationsmöte om ungdomar och cannabis.</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Vi som bjuder in till mötet är x kommun/verksamhet och nätverket Livsstil Kronoberg.</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Nätverket består av olika organisationer och myndigheter i Kronobergs län som arbetar förebyggande med frågor som rör alkohol, narkotika, dopning, tobak och spel om pengar samt brottsförebyggande arbete.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Idag ska vi prata om ungdomar och cannabis, och om hur viktiga ni som föräldrar är.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Vi vill berätta hur man kan göra som förälder för att stötta sitt barn att ta rätt beslut gällande droger.</a:t>
            </a:r>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07DD89-4208-42B2-8754-1C103CB95FF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152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ATT UPPTÄCKA CANNABIS – film med Polisen</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i="0" kern="1200" dirty="0">
                <a:solidFill>
                  <a:schemeClr val="tx1"/>
                </a:solidFill>
                <a:effectLst/>
                <a:latin typeface="+mn-lt"/>
                <a:ea typeface="+mn-ea"/>
                <a:cs typeface="+mn-cs"/>
              </a:rPr>
              <a:t>Det är inte alltid lätt att upptäcka om ditt barn har använt cannabis eller andra droger. Vi ska nu lyssna till områdespoliserna kommunpolisen Anette och Camilla som ger några tips på möjliga tecken på cannabisbruk samt vad du som förälder kan göra.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Visa film – 5 minuter och 24 sekunder lång.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Länk till film: </a:t>
            </a:r>
            <a:r>
              <a:rPr lang="sv-SE" dirty="0"/>
              <a:t>https://play.mediaflow.com/ovp/16/82LEJOHRYC</a:t>
            </a:r>
          </a:p>
          <a:p>
            <a:pPr marL="0" lvl="0" indent="0">
              <a:buFont typeface="Arial" panose="020B0604020202020204" pitchFamily="34" charset="0"/>
              <a:buNone/>
            </a:pPr>
            <a:endParaRPr lang="sv-SE" sz="1200" kern="1200" dirty="0">
              <a:solidFill>
                <a:schemeClr val="tx1"/>
              </a:solidFill>
              <a:effectLst/>
              <a:latin typeface="+mn-lt"/>
              <a:ea typeface="+mn-ea"/>
              <a:cs typeface="+mn-cs"/>
            </a:endParaRPr>
          </a:p>
          <a:p>
            <a:r>
              <a:rPr lang="sv-SE" sz="1200" b="0" i="1" kern="1200" dirty="0">
                <a:solidFill>
                  <a:schemeClr val="tx1"/>
                </a:solidFill>
                <a:effectLst/>
                <a:latin typeface="+mn-lt"/>
                <a:ea typeface="+mn-ea"/>
                <a:cs typeface="+mn-cs"/>
              </a:rPr>
              <a:t>En områdespolis arbetar med kontakt- och förtroendeskapande arbete utifrån den problembild som finns för det aktuella området. Lokalkunskapen är till stor nytta. Det kan till exempel innebära att tidigt se och signalera till socialtjänsten om ungdomar hamnar i fel kretsar eller börjar begå brott.</a:t>
            </a:r>
            <a:endParaRPr lang="sv-SE" i="1"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07DD89-4208-42B2-8754-1C103CB95FF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777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OM DIN UNGDOM ANVÄNDER CANNABIS	</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Om du upptäcker att ditt barn har testat cannabis, börja med att </a:t>
            </a:r>
            <a:r>
              <a:rPr lang="sv-SE" sz="1200" b="1" kern="1200" dirty="0">
                <a:solidFill>
                  <a:schemeClr val="tx1"/>
                </a:solidFill>
                <a:effectLst/>
                <a:latin typeface="+mn-lt"/>
                <a:ea typeface="+mn-ea"/>
                <a:cs typeface="+mn-cs"/>
              </a:rPr>
              <a:t>ta reda på mer</a:t>
            </a:r>
            <a:r>
              <a:rPr lang="sv-SE" sz="1200" kern="1200" dirty="0">
                <a:solidFill>
                  <a:schemeClr val="tx1"/>
                </a:solidFill>
                <a:effectLst/>
                <a:latin typeface="+mn-lt"/>
                <a:ea typeface="+mn-ea"/>
                <a:cs typeface="+mn-cs"/>
              </a:rPr>
              <a:t>. Fråga hur ofta det har hänt och försök förstå varför. Fråga hur hen upplevde det och om de tror att de kommer att göra det igen. Ur barnets perspektiv kan det finnas många goda skäl att prova. Samtidigt har ungdomars hjärnor sämre impulskontroll och svårare att bedöma hur farligt saker är. En del ungdomar börjar experimentera tidigare än andra, vilket tyvärr ökar risken för att få problem.</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Ställ samtidigt krav på din ungdom</a:t>
            </a:r>
            <a:r>
              <a:rPr lang="sv-SE" sz="1200" kern="1200" dirty="0">
                <a:solidFill>
                  <a:schemeClr val="tx1"/>
                </a:solidFill>
                <a:effectLst/>
                <a:latin typeface="+mn-lt"/>
                <a:ea typeface="+mn-ea"/>
                <a:cs typeface="+mn-cs"/>
              </a:rPr>
              <a:t>. Markerar du inte kan ditt barn uppfatta detta som att det är ok med cannabis eftersom ingen tycks bry sig om vad hen gör. Var </a:t>
            </a:r>
            <a:r>
              <a:rPr lang="sv-SE" sz="1200" b="1" kern="1200" dirty="0">
                <a:solidFill>
                  <a:schemeClr val="tx1"/>
                </a:solidFill>
                <a:effectLst/>
                <a:latin typeface="+mn-lt"/>
                <a:ea typeface="+mn-ea"/>
                <a:cs typeface="+mn-cs"/>
              </a:rPr>
              <a:t>därför rak</a:t>
            </a:r>
            <a:r>
              <a:rPr lang="sv-SE" sz="1200" kern="1200" dirty="0">
                <a:solidFill>
                  <a:schemeClr val="tx1"/>
                </a:solidFill>
                <a:effectLst/>
                <a:latin typeface="+mn-lt"/>
                <a:ea typeface="+mn-ea"/>
                <a:cs typeface="+mn-cs"/>
              </a:rPr>
              <a:t> </a:t>
            </a:r>
            <a:r>
              <a:rPr lang="sv-SE" sz="1200" b="1" kern="1200" dirty="0">
                <a:solidFill>
                  <a:schemeClr val="tx1"/>
                </a:solidFill>
                <a:effectLst/>
                <a:latin typeface="+mn-lt"/>
                <a:ea typeface="+mn-ea"/>
                <a:cs typeface="+mn-cs"/>
              </a:rPr>
              <a:t>och ärlig</a:t>
            </a:r>
            <a:r>
              <a:rPr lang="sv-SE" sz="1200" kern="1200" dirty="0">
                <a:solidFill>
                  <a:schemeClr val="tx1"/>
                </a:solidFill>
                <a:effectLst/>
                <a:latin typeface="+mn-lt"/>
                <a:ea typeface="+mn-ea"/>
                <a:cs typeface="+mn-cs"/>
              </a:rPr>
              <a:t> mot ditt barn. Visa att du är emot det och förklara varför. Förmedla att du oroar dig eftersom </a:t>
            </a:r>
            <a:r>
              <a:rPr lang="sv-SE" sz="1200" b="1" kern="1200" dirty="0">
                <a:solidFill>
                  <a:schemeClr val="tx1"/>
                </a:solidFill>
                <a:effectLst/>
                <a:latin typeface="+mn-lt"/>
                <a:ea typeface="+mn-ea"/>
                <a:cs typeface="+mn-cs"/>
              </a:rPr>
              <a:t>du älskar barnet</a:t>
            </a:r>
            <a:r>
              <a:rPr lang="sv-SE" sz="1200" kern="1200" dirty="0">
                <a:solidFill>
                  <a:schemeClr val="tx1"/>
                </a:solidFill>
                <a:effectLst/>
                <a:latin typeface="+mn-lt"/>
                <a:ea typeface="+mn-ea"/>
                <a:cs typeface="+mn-cs"/>
              </a:rPr>
              <a:t> så mycket. Gå försiktigt fram och lyssna på vad ditt barn tycker även om du inte ändrar ditt ställningstagande. </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Ta också hjälp av professionella</a:t>
            </a:r>
            <a:r>
              <a:rPr lang="sv-SE" sz="1200" kern="1200" dirty="0">
                <a:solidFill>
                  <a:schemeClr val="tx1"/>
                </a:solidFill>
                <a:effectLst/>
                <a:latin typeface="+mn-lt"/>
                <a:ea typeface="+mn-ea"/>
                <a:cs typeface="+mn-cs"/>
              </a:rPr>
              <a:t>. Det finns personal som har erfarenhet och kan hjälpa er att reda ut frågetecken och hjälpa familjen och din ungdom i rätt riktning. Ju tidigare insatserna görs desto lättare är det att få stopp på problemen.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I Kronobergs län finns Primärvårdens hälsoenhet, som man kan vändas sig till redan i ett tidigt skede om man har en oro eller misstanke om narkotikaanvändande. Nicklas som jobbar där ska nu berätta lite mer om deras verksamhet. Film på nästa bild… </a:t>
            </a:r>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07DD89-4208-42B2-8754-1C103CB95FF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439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MÖJLIGHET TILL HJÄLP OCH STÖD – film med Primärvårdens hälsoenhet  </a:t>
            </a: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a:solidFill>
                  <a:schemeClr val="tx1"/>
                </a:solidFill>
                <a:effectLst/>
                <a:latin typeface="+mn-lt"/>
                <a:ea typeface="+mn-ea"/>
                <a:cs typeface="+mn-cs"/>
              </a:rPr>
              <a:t>Visa film – 2 minuter och 16 sekunder lång. </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Länk till film: https://play.mediaflow.com/ovp/16/79LERIGNMG</a:t>
            </a:r>
          </a:p>
          <a:p>
            <a:pPr marL="0" indent="0">
              <a:buFont typeface="Arial" panose="020B0604020202020204" pitchFamily="34" charset="0"/>
              <a:buNone/>
            </a:pP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07DD89-4208-42B2-8754-1C103CB95FF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801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VIKTEN AV NÄRA RELATIONER!</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De nära relationerna är viktigast! – så svarar barn och ungdomar i länet på frågan om vad som är viktigast för att må bra*. I alla årskurserna – åk 5, 8 och år 2 på gymnasiet – lyftes de nära relationerna fram – föräldrar, vänner och syskon. I åk 8 var det nästan 80 % av eleverna som lyfte fram sina föräldrar som viktigast för att må bra. Det kanske inte alltid känns så som tonårsförälder!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Det viktigaste som vi vill förmedla ikväll, det är att du som förälder verkligen kan göra skillnad. Som förälder kan det kännas jobbigt att prata om cannabis, men kom då ihåg att vad du säger, och att du visar att du bryr dig, spelar roll. </a:t>
            </a:r>
            <a:r>
              <a:rPr lang="sv-SE" sz="1200" b="1" kern="1200" dirty="0">
                <a:solidFill>
                  <a:schemeClr val="tx1"/>
                </a:solidFill>
                <a:effectLst/>
                <a:latin typeface="+mn-lt"/>
                <a:ea typeface="+mn-ea"/>
                <a:cs typeface="+mn-cs"/>
              </a:rPr>
              <a:t>Det kanske inte alltid känns eller verkar så, men ungdomar bryr sig faktiskt om vad deras föräldrar säger. </a:t>
            </a:r>
          </a:p>
          <a:p>
            <a:pPr marL="0" indent="0">
              <a:buFont typeface="Arial" panose="020B0604020202020204" pitchFamily="34" charset="0"/>
              <a:buNone/>
            </a:pPr>
            <a:r>
              <a:rPr lang="sv-SE" sz="1200" i="1" kern="1200" dirty="0">
                <a:solidFill>
                  <a:schemeClr val="tx1"/>
                </a:solidFill>
                <a:effectLst/>
                <a:latin typeface="+mn-lt"/>
                <a:ea typeface="+mn-ea"/>
                <a:cs typeface="+mn-cs"/>
              </a:rPr>
              <a:t>    *Statistik från barn- och ungdomsenkäten 2021</a:t>
            </a: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07DD89-4208-42B2-8754-1C103CB95FF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671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BRA KONTAKTER (fyll gärna i kommunala kontaktuppgifter)</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Ibland kan det kännas skönt att prata med någon annan som vet lite mer om ungdomar och cannabis än vad man själv gör.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Några exempel på bra kontakter som finns här i länet ser ni här.</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Länsstyrelserna har även tagit fram en kort informationsfolder om ungdomar och cannabis </a:t>
            </a:r>
          </a:p>
          <a:p>
            <a:pPr marL="171450" lvl="0" indent="-171450">
              <a:buFont typeface="Arial" panose="020B0604020202020204" pitchFamily="34" charset="0"/>
              <a:buChar char="•"/>
            </a:pPr>
            <a:r>
              <a:rPr lang="sv-SE" sz="1200" i="1" kern="1200" dirty="0">
                <a:solidFill>
                  <a:schemeClr val="tx1"/>
                </a:solidFill>
                <a:effectLst/>
                <a:latin typeface="+mn-lt"/>
                <a:ea typeface="+mn-ea"/>
                <a:cs typeface="+mn-cs"/>
              </a:rPr>
              <a:t>Livsstil Kronoberg har även tagit fram en kort informationsfolder om ungdomar och cannabis – </a:t>
            </a:r>
            <a:r>
              <a:rPr lang="sv-SE" sz="1200" b="1" i="1" kern="1200" dirty="0">
                <a:solidFill>
                  <a:schemeClr val="tx1"/>
                </a:solidFill>
                <a:effectLst/>
                <a:latin typeface="+mn-lt"/>
                <a:ea typeface="+mn-ea"/>
                <a:cs typeface="+mn-cs"/>
              </a:rPr>
              <a:t>tryck upp och dela ut eller hänvisa till Livsstil Kronobergs hemsida. Foldern finns på svenska, arabiska, engelska, kurdiska, persiska-farsi, somaliska, spanska, tigrinja och turkiska - https://www.lansstyrelsen.se/kronoberg/samhalle/social-hallbarhet/andts/andts-samordning.html</a:t>
            </a:r>
            <a:endParaRPr lang="sv-SE" sz="120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Tack för att ni kom idag och tack för oss! </a:t>
            </a:r>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07DD89-4208-42B2-8754-1C103CB95FF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304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KÄLLOR OCH LÄSTIPS (extra sida att visa vid behov)</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Främst tänkt som fördjupning för dig som vill veta mer, men även som ett stöd i ifall föräldrar undrar över innehållet i presentationen.</a:t>
            </a:r>
          </a:p>
          <a:p>
            <a:pPr marL="0" lvl="0" indent="0">
              <a:buFont typeface="Arial" panose="020B0604020202020204" pitchFamily="34" charset="0"/>
              <a:buNone/>
            </a:pP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Film: Hälso- och sociala effekter av cannabis. Finns översatt till flera språk på: https://www.lansstyrelsen.se/kronoberg/samhalle/social-hallbarhet/andts/andts-samordning.html </a:t>
            </a:r>
          </a:p>
          <a:p>
            <a:pPr marL="0" lvl="0" indent="0">
              <a:buFont typeface="Arial" panose="020B0604020202020204" pitchFamily="34" charset="0"/>
              <a:buNone/>
            </a:pP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Till dig som är tonårsförälder – folder om cannabis. Finns översatt till flera språk på: https://www.lansstyrelsen.se/kronoberg/samhalle/social-hallbarhet/andts/andts-samordning.html . Skrolla ner till grå ruta ” Broschyrer till tonårsföräldrar”</a:t>
            </a:r>
          </a:p>
          <a:p>
            <a:pPr marL="171450" lvl="0" indent="-171450">
              <a:buFont typeface="Arial" panose="020B0604020202020204" pitchFamily="34" charset="0"/>
              <a:buChar char="•"/>
            </a:pP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Drugsmart.se – drivs av Centralförbundet för alkohol- och narkotikaupplysning. Här kan du ta del av kunskap, artiklar och frågor och svar om alkohol, narkotika, dopning, tobak och spel om pengar. Du kan även skicka in egna frågor. De tipsar också om var det finns hjälp och stöd. Riktar sig främst till ungdomar, men bra fakta för alla att ta del av. </a:t>
            </a:r>
          </a:p>
          <a:p>
            <a:pPr marL="171450" lvl="0" indent="-171450">
              <a:buFont typeface="Arial" panose="020B0604020202020204" pitchFamily="34" charset="0"/>
              <a:buChar char="•"/>
            </a:pP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www.Fullkoll.nu – en sida för föräldrar och andra viktiga vuxna med information &amp; stöd gällande tonåringar, alkohol och andra droger.</a:t>
            </a:r>
          </a:p>
          <a:p>
            <a:pPr marL="0" lvl="0" indent="0">
              <a:buFont typeface="Arial" panose="020B0604020202020204" pitchFamily="34" charset="0"/>
              <a:buNone/>
            </a:pP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Livsstil Kronoberg- www.livsstilkronoberg.se</a:t>
            </a:r>
          </a:p>
          <a:p>
            <a:pPr marL="0" lvl="0" indent="0">
              <a:buFont typeface="Arial" panose="020B0604020202020204" pitchFamily="34" charset="0"/>
              <a:buNone/>
            </a:pP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Barns och ungdomars hälsa och levnadsvanor i Kronobergs län, Ny undersökning görs under 2024 och kommer publiceras 2025 https://www.regionkronoberg.se/vardgivare/arbetsomraden-processer/folkhalsa/halsolaget-i-Kronoberg/ </a:t>
            </a:r>
          </a:p>
          <a:p>
            <a:pPr marL="0" lvl="0" indent="0">
              <a:buFont typeface="Arial" panose="020B0604020202020204" pitchFamily="34" charset="0"/>
              <a:buNone/>
            </a:pP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Centralförbundet för alkohol- och narkotikaupplysning  – Nationella skolundersökningen 2023. https://www.can.se/publikationer/cans-nationella-skolundersokning-2023/  </a:t>
            </a:r>
          </a:p>
          <a:p>
            <a:pPr marL="0" lvl="0" indent="0">
              <a:buFont typeface="Arial" panose="020B0604020202020204" pitchFamily="34" charset="0"/>
              <a:buNone/>
            </a:pP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Rapport: </a:t>
            </a:r>
            <a:r>
              <a:rPr lang="sv-SE" sz="1200" kern="1200" dirty="0" err="1">
                <a:solidFill>
                  <a:schemeClr val="tx1"/>
                </a:solidFill>
                <a:effectLst/>
                <a:latin typeface="+mn-lt"/>
                <a:ea typeface="+mn-ea"/>
                <a:cs typeface="+mn-cs"/>
              </a:rPr>
              <a:t>Hälso</a:t>
            </a:r>
            <a:r>
              <a:rPr lang="sv-SE" sz="1200" kern="1200" dirty="0">
                <a:solidFill>
                  <a:schemeClr val="tx1"/>
                </a:solidFill>
                <a:effectLst/>
                <a:latin typeface="+mn-lt"/>
                <a:ea typeface="+mn-ea"/>
                <a:cs typeface="+mn-cs"/>
              </a:rPr>
              <a:t> och sociala effekter av icke-medicinsk användning av cannabis. </a:t>
            </a:r>
            <a:r>
              <a:rPr lang="sv-SE" sz="1200" b="0" i="0" dirty="0">
                <a:solidFill>
                  <a:srgbClr val="212121"/>
                </a:solidFill>
                <a:effectLst/>
                <a:latin typeface="Open Sans" panose="020B0606030504020204" pitchFamily="34" charset="0"/>
              </a:rPr>
              <a:t>Ett studiematerial som bygger på WHO-rapporten från 2016 med internationell forskning om cannabis och dess effekter. https://catalog.lansstyrelsen.se/store/13/resource/DO_2019_44 </a:t>
            </a:r>
          </a:p>
          <a:p>
            <a:pPr marL="171450" lvl="0" indent="-171450">
              <a:buFont typeface="Arial" panose="020B0604020202020204" pitchFamily="34" charset="0"/>
              <a:buChar char="•"/>
            </a:pPr>
            <a:endParaRPr lang="sv-SE"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t>Cannabiskonsumtionens fördelning bland befolkningen, faktablad. https://www.can.se/publikationer/cannabiskonsumtionens-fordelning-i-befolkningen/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t>Narkotikasituationen i Europa och Världen - </a:t>
            </a:r>
            <a:r>
              <a:rPr lang="sv-SE" sz="1200" b="0" i="0" dirty="0">
                <a:solidFill>
                  <a:srgbClr val="000000"/>
                </a:solidFill>
                <a:effectLst/>
                <a:latin typeface="Noto Sans Display"/>
              </a:rPr>
              <a:t>EU:s narkotikabyrås årliga rapport av den europeiska narkotikasituationen. Rapporten behandlar både försäljning och användning av narkotika som folkhälsoproblem och narkotikapolitik och åtgärder för att bekämpa narkotika. https://www.folkhalsomyndigheten.se/livsvillkor-levnadsvanor/andts/andts-anvandning-och-ohalsa/anvandning/narkotikaanvandningen-och-utvecklingen/narkotikasituationen-i-europa-och-varlden/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sv-SE" sz="1200" u="sng" kern="1200" dirty="0">
              <a:solidFill>
                <a:schemeClr val="tx1"/>
              </a:solidFill>
              <a:effectLst/>
              <a:latin typeface="+mn-lt"/>
              <a:ea typeface="+mn-ea"/>
              <a:cs typeface="+mn-cs"/>
            </a:endParaRPr>
          </a:p>
          <a:p>
            <a:endParaRPr lang="sv-SE" sz="1200"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07DD89-4208-42B2-8754-1C103CB95FF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990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9AEBBFA-622A-4750-837A-7B156B6F7251}" type="slidenum">
              <a:rPr lang="sv-SE" smtClean="0"/>
              <a:t>16</a:t>
            </a:fld>
            <a:endParaRPr lang="sv-SE"/>
          </a:p>
        </p:txBody>
      </p:sp>
    </p:spTree>
    <p:extLst>
      <p:ext uri="{BB962C8B-B14F-4D97-AF65-F5344CB8AC3E}">
        <p14:creationId xmlns:p14="http://schemas.microsoft.com/office/powerpoint/2010/main" val="1664427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VAD ÄR CANNABIS? </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Den vanligaste drogen i Sverige är cannabis. Cannabis är ett samlingsnamn för marijuana, hasch och hascholja. Alla kommer från olika delar av cannabisplantan.</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Hasch består av kåda som pressas samman till kakor. Marijuana är torkade växtdelar. Hascholja är en tjockflytande vätska som varierar i färg från brunt till nästan svart. Hasch och marijuana röks vanligen i handrullade cigarretter eller i speciella pipor. Hascholja doseras i minimala mängder i tobak eller på cigarrettpapper. Cannabis kan också sväljas, utblandat i mat eller dryck.</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Den vanligaste sortens cannabis i Sverige är hasch, och det vanligaste sättet är att röka cannabis.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Cannabis är narkotikaklassat, vilket innebär att det är olagligt att nyttja, sälja och inneha.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På bilden visas olika ord eller slanguttryck för cannabis som är vanligt förekommande bland ungdomar, vilket kan vara bra för dig som förälder att känna till. </a:t>
            </a:r>
          </a:p>
          <a:p>
            <a:pPr marL="171450" lvl="0" indent="-171450">
              <a:buFont typeface="Arial" panose="020B0604020202020204" pitchFamily="34" charset="0"/>
              <a:buChar char="•"/>
            </a:pPr>
            <a:r>
              <a:rPr lang="sv-SE" sz="1200" i="0" kern="1200" dirty="0">
                <a:solidFill>
                  <a:schemeClr val="tx1"/>
                </a:solidFill>
                <a:effectLst/>
                <a:latin typeface="+mn-lt"/>
                <a:ea typeface="+mn-ea"/>
                <a:cs typeface="+mn-cs"/>
              </a:rPr>
              <a:t>Kommer ni på några andra namn? Kvinnonamnen Mary Jane, Marie och Anna som är vanliga slang för cannabis.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mn-lt"/>
                <a:ea typeface="+mn-ea"/>
                <a:cs typeface="+mn-cs"/>
              </a:rPr>
              <a:t>Det är viktigt för dig som förälder att ha koll på drogslangen – håll dig uppdaterad! </a:t>
            </a:r>
          </a:p>
          <a:p>
            <a:pPr marL="0" lvl="0" indent="0">
              <a:buFont typeface="Arial" panose="020B0604020202020204" pitchFamily="34" charset="0"/>
              <a:buNone/>
            </a:pPr>
            <a:endParaRPr lang="sv-SE" sz="120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07DD89-4208-42B2-8754-1C103CB95FF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135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Å ENA SIDAN… Å ANDRA SIDAN</a:t>
            </a:r>
          </a:p>
          <a:p>
            <a:pPr marL="171450" lvl="0" indent="-171450">
              <a:buFont typeface="Arial" panose="020B0604020202020204" pitchFamily="34" charset="0"/>
              <a:buChar char="•"/>
            </a:pPr>
            <a:r>
              <a:rPr lang="sv-SE" sz="1200" b="1" i="1" kern="1200" dirty="0">
                <a:solidFill>
                  <a:schemeClr val="tx1"/>
                </a:solidFill>
                <a:effectLst/>
                <a:latin typeface="+mn-lt"/>
                <a:ea typeface="+mn-ea"/>
                <a:cs typeface="+mn-cs"/>
              </a:rPr>
              <a:t>Den här övningen passar bäst om du föreläser inför en mindre grupp.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Detta är en slags starter som använd i föreläsningsmaterialet riktat till ungdomar (Snacka om cannabis).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Berätta att denna övning ofta används i dialogen med ungdomar och att du nu ska testa den även på deras föräldrar. </a:t>
            </a:r>
          </a:p>
          <a:p>
            <a:pPr marL="171450" lvl="0" indent="-171450">
              <a:buFont typeface="Arial" panose="020B0604020202020204" pitchFamily="34" charset="0"/>
              <a:buChar char="•"/>
            </a:pPr>
            <a:endParaRPr lang="sv-SE" sz="1200" kern="1200" dirty="0">
              <a:solidFill>
                <a:schemeClr val="tx1"/>
              </a:solidFill>
              <a:effectLst/>
              <a:latin typeface="+mn-lt"/>
              <a:ea typeface="+mn-ea"/>
              <a:cs typeface="+mn-cs"/>
            </a:endParaRPr>
          </a:p>
          <a:p>
            <a:pPr marL="0" lvl="0" indent="0">
              <a:buFont typeface="Arial" panose="020B0604020202020204" pitchFamily="34" charset="0"/>
              <a:buNone/>
            </a:pPr>
            <a:r>
              <a:rPr lang="sv-SE" sz="1200" b="1" kern="1200" dirty="0">
                <a:solidFill>
                  <a:schemeClr val="tx1"/>
                </a:solidFill>
                <a:effectLst/>
                <a:latin typeface="+mn-lt"/>
                <a:ea typeface="+mn-ea"/>
                <a:cs typeface="+mn-cs"/>
              </a:rPr>
              <a:t>Så här görs övningen med ungdomarna. Testa även </a:t>
            </a:r>
            <a:r>
              <a:rPr lang="sv-SE" sz="1200" b="1" kern="1200" dirty="0">
                <a:solidFill>
                  <a:srgbClr val="FF0000"/>
                </a:solidFill>
                <a:effectLst/>
                <a:latin typeface="+mn-lt"/>
                <a:ea typeface="+mn-ea"/>
                <a:cs typeface="+mn-cs"/>
              </a:rPr>
              <a:t>samma </a:t>
            </a:r>
            <a:r>
              <a:rPr lang="sv-SE" sz="1200" b="1" kern="1200" dirty="0">
                <a:solidFill>
                  <a:schemeClr val="tx1"/>
                </a:solidFill>
                <a:effectLst/>
                <a:latin typeface="+mn-lt"/>
                <a:ea typeface="+mn-ea"/>
                <a:cs typeface="+mn-cs"/>
              </a:rPr>
              <a:t>upplägg med föräldrar.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Syftet är att få igång gruppen och få en känsla av vilka du har framför dig. Hjälp dem att komma igång vid behov. Finns inga rätt eller fel. Censurera ej om det inte är för tokigt, var nyfiken. Betona att det inte handlar om egna upplevelser utan om vad de känner till!</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Skriv + och – på vardera sida av whiteboardtavlan.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Förklara sedan att du vill att de ska tänka fritt kring cannabis. Det som kan vara fördelaktigt (+) respektive negativt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Skriv ord eller en kort mening som personen förknippar med cannabis under + eller – beroende på vad personen anser. Be gärna personen utveckla sitt svar.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Avslutningsvis förklara: Nyfikenhet kopplat till den ”positiva” sidan som gör att man provar. Vår känsla är att många ungdomar känner till en hel del om cannabis ”positiva” sida, men att de ibland har mindre koll på riskerna.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Jag tänker att det alltid finns två sidor av ett mynt!</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Det vi vill tillföra idag är kunskap för att ni i framtiden kan göra medvetna val.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Halva sanningen låter ofta ganska bra…</a:t>
            </a:r>
          </a:p>
          <a:p>
            <a:endParaRPr lang="sv-SE" baseline="0" dirty="0"/>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D480B9-DB06-4A68-97E1-1D5758334A5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489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VAD MÖTS UNGA AV I MEDIER IDAG? </a:t>
            </a:r>
          </a:p>
          <a:p>
            <a:endParaRPr lang="sv-SE" b="1" dirty="0"/>
          </a:p>
          <a:p>
            <a:pPr marL="171450" indent="-171450">
              <a:buFont typeface="Arial" panose="020B0604020202020204" pitchFamily="34" charset="0"/>
              <a:buChar char="•"/>
            </a:pPr>
            <a:r>
              <a:rPr lang="sv-SE" b="0" dirty="0"/>
              <a:t>Även denna bild används i föreläsningsmaterialet riktat till ungdomar (Snacka om cannabis)</a:t>
            </a:r>
          </a:p>
          <a:p>
            <a:pPr marL="171450" indent="-171450">
              <a:buFont typeface="Arial" panose="020B0604020202020204" pitchFamily="34" charset="0"/>
              <a:buChar char="•"/>
            </a:pPr>
            <a:r>
              <a:rPr lang="sv-SE" b="0" dirty="0"/>
              <a:t>Syftet med bilden är att b</a:t>
            </a:r>
            <a:r>
              <a:rPr lang="sv-SE" dirty="0"/>
              <a:t>juda in till reflektion utifrån</a:t>
            </a:r>
            <a:r>
              <a:rPr lang="sv-SE" baseline="0" dirty="0"/>
              <a:t> elevernas/föräldrarnas upplevelse och synsätt på hur cannabis framställs i media. Vi och eleverna behöver reflektera mer över hur vi påverkas av det konstanta informationsflödet. Här handlar det om att öppna upp tankarna kring hur ser informationsflödet ut gällande cannabis. </a:t>
            </a:r>
          </a:p>
          <a:p>
            <a:pPr marL="171450" indent="-171450">
              <a:buFont typeface="Arial" panose="020B0604020202020204" pitchFamily="34" charset="0"/>
              <a:buChar char="•"/>
            </a:pPr>
            <a:r>
              <a:rPr lang="sv-SE" baseline="0" dirty="0"/>
              <a:t>Be åhörarna tänka fritt kring deras upplevelse hur cannabis framställs idag och vart ifrån de/ungdomarna får sin information.</a:t>
            </a:r>
          </a:p>
          <a:p>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dirty="0"/>
              <a:t>Bilderna</a:t>
            </a:r>
            <a:r>
              <a:rPr lang="sv-SE" baseline="0" dirty="0"/>
              <a:t> är inspiration eller hjälp för dig att sätta igång diskussionen. </a:t>
            </a:r>
            <a:r>
              <a:rPr lang="sv-SE" b="1" baseline="0" dirty="0"/>
              <a:t>Byt gärna ut till egna bilder som du känner dig bekant med.</a:t>
            </a:r>
          </a:p>
          <a:p>
            <a:endParaRPr lang="sv-SE" baseline="0" dirty="0"/>
          </a:p>
          <a:p>
            <a:r>
              <a:rPr lang="sv-SE" b="1" i="1" baseline="0" dirty="0"/>
              <a:t>Förklaring till bilderna </a:t>
            </a:r>
          </a:p>
          <a:p>
            <a:r>
              <a:rPr lang="sv-SE" b="1" i="1" baseline="0" dirty="0"/>
              <a:t>Bild längst upp till vänster</a:t>
            </a:r>
            <a:r>
              <a:rPr lang="sv-SE" i="1" baseline="0" dirty="0"/>
              <a:t> (Den svenska politiska debatten kring avkriminalisering av cannabis)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i="1" baseline="0" dirty="0"/>
              <a:t>Bild i mitten till vänster </a:t>
            </a:r>
            <a:r>
              <a:rPr lang="sv-SE" i="0" baseline="0" dirty="0"/>
              <a:t>(I SVTs serie ”Tunna blå linjen” skildras hur en av de kvinnliga poliserna röker cannabis som självmedicinering).</a:t>
            </a:r>
            <a:endParaRPr lang="sv-SE" b="1" i="0" baseline="0" dirty="0"/>
          </a:p>
          <a:p>
            <a:r>
              <a:rPr lang="sv-SE" b="1" i="1" baseline="0" dirty="0"/>
              <a:t>Bild nere till vänster</a:t>
            </a:r>
            <a:r>
              <a:rPr lang="sv-SE" i="1" baseline="0" dirty="0"/>
              <a:t> (Reggaeartisten General Knas karaktär ”Dr Cannabis”). </a:t>
            </a:r>
          </a:p>
          <a:p>
            <a:r>
              <a:rPr lang="sv-SE" b="1" i="1" baseline="0" dirty="0"/>
              <a:t>Bild längst upp till höger</a:t>
            </a:r>
            <a:r>
              <a:rPr lang="sv-SE" i="1" baseline="0" dirty="0"/>
              <a:t> (</a:t>
            </a:r>
            <a:r>
              <a:rPr lang="sv-SE" sz="1200" b="0" i="1" kern="1200" dirty="0">
                <a:solidFill>
                  <a:schemeClr val="tx1"/>
                </a:solidFill>
                <a:effectLst/>
                <a:latin typeface="+mn-lt"/>
                <a:ea typeface="+mn-ea"/>
                <a:cs typeface="+mn-cs"/>
              </a:rPr>
              <a:t>Tove Lo är en svensk artist och låtskrivare, låtar som “Habits” och remixen “</a:t>
            </a:r>
            <a:r>
              <a:rPr lang="sv-SE" sz="1200" b="0" i="1" kern="1200" dirty="0" err="1">
                <a:solidFill>
                  <a:schemeClr val="tx1"/>
                </a:solidFill>
                <a:effectLst/>
                <a:latin typeface="+mn-lt"/>
                <a:ea typeface="+mn-ea"/>
                <a:cs typeface="+mn-cs"/>
              </a:rPr>
              <a:t>Stay</a:t>
            </a:r>
            <a:r>
              <a:rPr lang="sv-SE" sz="1200" b="0" i="1" kern="1200" dirty="0">
                <a:solidFill>
                  <a:schemeClr val="tx1"/>
                </a:solidFill>
                <a:effectLst/>
                <a:latin typeface="+mn-lt"/>
                <a:ea typeface="+mn-ea"/>
                <a:cs typeface="+mn-cs"/>
              </a:rPr>
              <a:t> </a:t>
            </a:r>
            <a:r>
              <a:rPr lang="sv-SE" sz="1200" b="0" i="1" kern="1200" dirty="0" err="1">
                <a:solidFill>
                  <a:schemeClr val="tx1"/>
                </a:solidFill>
                <a:effectLst/>
                <a:latin typeface="+mn-lt"/>
                <a:ea typeface="+mn-ea"/>
                <a:cs typeface="+mn-cs"/>
              </a:rPr>
              <a:t>High</a:t>
            </a:r>
            <a:r>
              <a:rPr lang="sv-SE" sz="1200" b="0" i="1" kern="1200" dirty="0">
                <a:solidFill>
                  <a:schemeClr val="tx1"/>
                </a:solidFill>
                <a:effectLst/>
                <a:latin typeface="+mn-lt"/>
                <a:ea typeface="+mn-ea"/>
                <a:cs typeface="+mn-cs"/>
              </a:rPr>
              <a:t>” lanserar sin egen energidryck innehållande 5 mg THC i USA). </a:t>
            </a:r>
          </a:p>
          <a:p>
            <a:r>
              <a:rPr lang="sv-SE" sz="1200" b="1" i="1" kern="1200" dirty="0">
                <a:solidFill>
                  <a:schemeClr val="tx1"/>
                </a:solidFill>
                <a:effectLst/>
                <a:latin typeface="+mn-lt"/>
                <a:ea typeface="+mn-ea"/>
                <a:cs typeface="+mn-cs"/>
              </a:rPr>
              <a:t>Bild längst ner till höger</a:t>
            </a:r>
            <a:r>
              <a:rPr lang="sv-SE" sz="1200" b="0" i="1" kern="1200" dirty="0">
                <a:solidFill>
                  <a:schemeClr val="tx1"/>
                </a:solidFill>
                <a:effectLst/>
                <a:latin typeface="+mn-lt"/>
                <a:ea typeface="+mn-ea"/>
                <a:cs typeface="+mn-cs"/>
              </a:rPr>
              <a:t> marknadsföring hampaprodukter (Body Shop får kritik för deras reklamkampanj för olika hampaprodukter, ex handkräm och </a:t>
            </a:r>
            <a:r>
              <a:rPr lang="sv-SE" sz="1200" b="0" i="1" kern="1200" dirty="0" err="1">
                <a:solidFill>
                  <a:schemeClr val="tx1"/>
                </a:solidFill>
                <a:effectLst/>
                <a:latin typeface="+mn-lt"/>
                <a:ea typeface="+mn-ea"/>
                <a:cs typeface="+mn-cs"/>
              </a:rPr>
              <a:t>bodyloution</a:t>
            </a:r>
            <a:r>
              <a:rPr lang="sv-SE" sz="1200" b="0" i="1" kern="1200" dirty="0">
                <a:solidFill>
                  <a:schemeClr val="tx1"/>
                </a:solidFill>
                <a:effectLst/>
                <a:latin typeface="+mn-lt"/>
                <a:ea typeface="+mn-ea"/>
                <a:cs typeface="+mn-cs"/>
              </a:rPr>
              <a:t> som tillverkas av industrihampa). </a:t>
            </a:r>
          </a:p>
          <a:p>
            <a:r>
              <a:rPr lang="sv-SE" sz="1200" b="1" i="1" kern="1200" dirty="0">
                <a:solidFill>
                  <a:schemeClr val="tx1"/>
                </a:solidFill>
                <a:effectLst/>
                <a:latin typeface="+mn-lt"/>
                <a:ea typeface="+mn-ea"/>
                <a:cs typeface="+mn-cs"/>
              </a:rPr>
              <a:t>Bild i mitten</a:t>
            </a:r>
            <a:r>
              <a:rPr lang="sv-SE" sz="1200" b="0" i="1" kern="1200" dirty="0">
                <a:solidFill>
                  <a:schemeClr val="tx1"/>
                </a:solidFill>
                <a:effectLst/>
                <a:latin typeface="+mn-lt"/>
                <a:ea typeface="+mn-ea"/>
                <a:cs typeface="+mn-cs"/>
              </a:rPr>
              <a:t> (debatt och diskussioner kring cannabis som medicin).</a:t>
            </a:r>
          </a:p>
          <a:p>
            <a:r>
              <a:rPr lang="sv-SE" sz="1200" b="1" i="1" kern="1200" dirty="0">
                <a:solidFill>
                  <a:schemeClr val="tx1"/>
                </a:solidFill>
                <a:effectLst/>
                <a:latin typeface="+mn-lt"/>
                <a:ea typeface="+mn-ea"/>
                <a:cs typeface="+mn-cs"/>
              </a:rPr>
              <a:t>Bilder: Youtube och </a:t>
            </a:r>
            <a:r>
              <a:rPr lang="sv-SE" sz="1200" b="1" i="1" kern="1200" dirty="0" err="1">
                <a:solidFill>
                  <a:schemeClr val="tx1"/>
                </a:solidFill>
                <a:effectLst/>
                <a:latin typeface="+mn-lt"/>
                <a:ea typeface="+mn-ea"/>
                <a:cs typeface="+mn-cs"/>
              </a:rPr>
              <a:t>Netflix</a:t>
            </a:r>
            <a:r>
              <a:rPr lang="sv-SE" sz="1200" b="0" i="1" kern="1200" dirty="0">
                <a:solidFill>
                  <a:schemeClr val="tx1"/>
                </a:solidFill>
                <a:effectLst/>
                <a:latin typeface="+mn-lt"/>
                <a:ea typeface="+mn-ea"/>
                <a:cs typeface="+mn-cs"/>
              </a:rPr>
              <a:t> är två stora digitala mediaplattformar där vi kan se inlägg, dokumentärer, filmer eller serier som berör cannabis. Kommer gruppen på andra mediaplattformar och hur kan det påverka vår inställning till cannabis?     </a:t>
            </a:r>
            <a:endParaRPr lang="sv-SE" i="1" baseline="0" dirty="0"/>
          </a:p>
        </p:txBody>
      </p:sp>
      <p:sp>
        <p:nvSpPr>
          <p:cNvPr id="4" name="Platshållare för bildnummer 3"/>
          <p:cNvSpPr>
            <a:spLocks noGrp="1"/>
          </p:cNvSpPr>
          <p:nvPr>
            <p:ph type="sldNum" sz="quarter" idx="10"/>
          </p:nvPr>
        </p:nvSpPr>
        <p:spPr/>
        <p:txBody>
          <a:bodyPr/>
          <a:lstStyle/>
          <a:p>
            <a:fld id="{62D480B9-DB06-4A68-97E1-1D5758334A57}" type="slidenum">
              <a:rPr lang="sv-SE" smtClean="0"/>
              <a:t>4</a:t>
            </a:fld>
            <a:endParaRPr lang="sv-SE"/>
          </a:p>
        </p:txBody>
      </p:sp>
    </p:spTree>
    <p:extLst>
      <p:ext uri="{BB962C8B-B14F-4D97-AF65-F5344CB8AC3E}">
        <p14:creationId xmlns:p14="http://schemas.microsoft.com/office/powerpoint/2010/main" val="1493865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VILKA RISKER FINNS DET MED CANNABIS? </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När man använder cannabis är det </a:t>
            </a:r>
            <a:r>
              <a:rPr lang="sv-SE" sz="1200" b="1" kern="1200" dirty="0">
                <a:solidFill>
                  <a:schemeClr val="tx1"/>
                </a:solidFill>
                <a:effectLst/>
                <a:latin typeface="+mn-lt"/>
                <a:ea typeface="+mn-ea"/>
                <a:cs typeface="+mn-cs"/>
              </a:rPr>
              <a:t>den </a:t>
            </a:r>
            <a:r>
              <a:rPr lang="sv-SE" sz="1200" b="1" kern="1200" dirty="0" err="1">
                <a:solidFill>
                  <a:schemeClr val="tx1"/>
                </a:solidFill>
                <a:effectLst/>
                <a:latin typeface="+mn-lt"/>
                <a:ea typeface="+mn-ea"/>
                <a:cs typeface="+mn-cs"/>
              </a:rPr>
              <a:t>psykoaktiva</a:t>
            </a:r>
            <a:r>
              <a:rPr lang="sv-SE" sz="1200" b="1" kern="1200" dirty="0">
                <a:solidFill>
                  <a:schemeClr val="tx1"/>
                </a:solidFill>
                <a:effectLst/>
                <a:latin typeface="+mn-lt"/>
                <a:ea typeface="+mn-ea"/>
                <a:cs typeface="+mn-cs"/>
              </a:rPr>
              <a:t> substansen i cannabis, THC</a:t>
            </a:r>
            <a:r>
              <a:rPr lang="sv-SE" sz="1200" kern="1200" dirty="0">
                <a:solidFill>
                  <a:schemeClr val="tx1"/>
                </a:solidFill>
                <a:effectLst/>
                <a:latin typeface="+mn-lt"/>
                <a:ea typeface="+mn-ea"/>
                <a:cs typeface="+mn-cs"/>
              </a:rPr>
              <a:t> som ger ett rus. Ruset beskrivs ofta som en harmonisk lustupplevelse, men någon som använder cannabis för första gången kan uppleva </a:t>
            </a:r>
            <a:r>
              <a:rPr lang="sv-SE" sz="1200" b="1" kern="1200" dirty="0">
                <a:solidFill>
                  <a:schemeClr val="tx1"/>
                </a:solidFill>
                <a:effectLst/>
                <a:latin typeface="+mn-lt"/>
                <a:ea typeface="+mn-ea"/>
                <a:cs typeface="+mn-cs"/>
              </a:rPr>
              <a:t>ångest, panikattacker och hallucinationer</a:t>
            </a:r>
            <a:r>
              <a:rPr lang="sv-SE" sz="1200" kern="1200" dirty="0">
                <a:solidFill>
                  <a:schemeClr val="tx1"/>
                </a:solidFill>
                <a:effectLst/>
                <a:latin typeface="+mn-lt"/>
                <a:ea typeface="+mn-ea"/>
                <a:cs typeface="+mn-cs"/>
              </a:rPr>
              <a:t>. </a:t>
            </a:r>
            <a:r>
              <a:rPr lang="sv-SE" sz="1200" b="1" kern="1200" dirty="0">
                <a:solidFill>
                  <a:schemeClr val="tx1"/>
                </a:solidFill>
                <a:effectLst/>
                <a:latin typeface="+mn-lt"/>
                <a:ea typeface="+mn-ea"/>
                <a:cs typeface="+mn-cs"/>
              </a:rPr>
              <a:t>Hallucinationer är något som kan återkomma även vid regelbundet bruk.</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Vid regelbundet bruk av cannabis finns en risk för att utveckla ett </a:t>
            </a:r>
            <a:r>
              <a:rPr lang="sv-SE" sz="1200" b="1" kern="1200" dirty="0">
                <a:solidFill>
                  <a:schemeClr val="tx1"/>
                </a:solidFill>
                <a:effectLst/>
                <a:latin typeface="+mn-lt"/>
                <a:ea typeface="+mn-ea"/>
                <a:cs typeface="+mn-cs"/>
              </a:rPr>
              <a:t>beroende</a:t>
            </a:r>
            <a:r>
              <a:rPr lang="sv-SE" sz="1200" kern="1200" dirty="0">
                <a:solidFill>
                  <a:schemeClr val="tx1"/>
                </a:solidFill>
                <a:effectLst/>
                <a:latin typeface="+mn-lt"/>
                <a:ea typeface="+mn-ea"/>
                <a:cs typeface="+mn-cs"/>
              </a:rPr>
              <a:t>. Beroendet är snarast psykologiskt – man vill hitta den sköna känslan som ruset ger om och om igen. Ungefär var tionde av de som börjar använda drogen utvecklar ett beroende. För de som börjar i tidiga tonåren är risken högre, där ungefär var sjätte utvecklar ett beroende.</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Cannabisruset innebär en </a:t>
            </a:r>
            <a:r>
              <a:rPr lang="sv-SE" sz="1200" b="1" kern="1200" dirty="0">
                <a:solidFill>
                  <a:schemeClr val="tx1"/>
                </a:solidFill>
                <a:effectLst/>
                <a:latin typeface="+mn-lt"/>
                <a:ea typeface="+mn-ea"/>
                <a:cs typeface="+mn-cs"/>
              </a:rPr>
              <a:t>försämring av hjärnans funktion</a:t>
            </a:r>
            <a:r>
              <a:rPr lang="sv-SE" sz="1200" kern="1200" dirty="0">
                <a:solidFill>
                  <a:schemeClr val="tx1"/>
                </a:solidFill>
                <a:effectLst/>
                <a:latin typeface="+mn-lt"/>
                <a:ea typeface="+mn-ea"/>
                <a:cs typeface="+mn-cs"/>
              </a:rPr>
              <a:t>, t.ex. försämrat korttidsminne och inlärningsförmåga. THC lämnar kroppen långsamt, vilket innebär att försämringen av hjärnans funktion håller i sig betydligt längre än vad ruset varar, oftast under 1-2 dagar efter intaget av cannabis. Röker man ofta innebär det att minne, koncentration och inlärningsförmåga är konstant försämrad. Det här innebär att studier och cannabis inte är en lyckad kombination.</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Hjärnans biologiska mognad fortsätter upp till 25-årsåldern. Det är i dagsläget </a:t>
            </a:r>
            <a:r>
              <a:rPr lang="sv-SE" sz="1200" b="1" kern="1200" dirty="0">
                <a:solidFill>
                  <a:schemeClr val="tx1"/>
                </a:solidFill>
                <a:effectLst/>
                <a:latin typeface="+mn-lt"/>
                <a:ea typeface="+mn-ea"/>
                <a:cs typeface="+mn-cs"/>
              </a:rPr>
              <a:t>osäkert om de kognitiva funktionerna återgår till det normala när man slutar bruka cannabis</a:t>
            </a:r>
            <a:r>
              <a:rPr lang="sv-SE" sz="1200" kern="1200" dirty="0">
                <a:solidFill>
                  <a:schemeClr val="tx1"/>
                </a:solidFill>
                <a:effectLst/>
                <a:latin typeface="+mn-lt"/>
                <a:ea typeface="+mn-ea"/>
                <a:cs typeface="+mn-cs"/>
              </a:rPr>
              <a:t>. Om man börjar röka cannabis tidigt och mycket ofta riskerar man att få en sänkning av IQ i vuxen ålder.</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Tidigt och frekvent bruk av cannabis ökar risken för </a:t>
            </a:r>
            <a:r>
              <a:rPr lang="sv-SE" sz="1200" b="1" kern="1200" dirty="0">
                <a:solidFill>
                  <a:schemeClr val="tx1"/>
                </a:solidFill>
                <a:effectLst/>
                <a:latin typeface="+mn-lt"/>
                <a:ea typeface="+mn-ea"/>
                <a:cs typeface="+mn-cs"/>
              </a:rPr>
              <a:t>psykotiska sjukdomar</a:t>
            </a:r>
            <a:r>
              <a:rPr lang="sv-SE" sz="1200" kern="1200" dirty="0">
                <a:solidFill>
                  <a:schemeClr val="tx1"/>
                </a:solidFill>
                <a:effectLst/>
                <a:latin typeface="+mn-lt"/>
                <a:ea typeface="+mn-ea"/>
                <a:cs typeface="+mn-cs"/>
              </a:rPr>
              <a:t>, till exempel schizofreni, framförallt bland personer som har psykiska problem eller anlag för psykisk sjukdom. Finns också en risk för att utveckla </a:t>
            </a:r>
            <a:r>
              <a:rPr lang="sv-SE" sz="1200" b="1" kern="1200" dirty="0">
                <a:solidFill>
                  <a:schemeClr val="tx1"/>
                </a:solidFill>
                <a:effectLst/>
                <a:latin typeface="+mn-lt"/>
                <a:ea typeface="+mn-ea"/>
                <a:cs typeface="+mn-cs"/>
              </a:rPr>
              <a:t>kronisk bronkit och andra allvarliga luftvägssjukdomar. </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Cannabisanvändande kan också leda till </a:t>
            </a:r>
            <a:r>
              <a:rPr lang="sv-SE" sz="1200" b="1" kern="1200" dirty="0">
                <a:solidFill>
                  <a:schemeClr val="tx1"/>
                </a:solidFill>
                <a:effectLst/>
                <a:latin typeface="+mn-lt"/>
                <a:ea typeface="+mn-ea"/>
                <a:cs typeface="+mn-cs"/>
              </a:rPr>
              <a:t>sociala skador</a:t>
            </a:r>
            <a:r>
              <a:rPr lang="sv-SE" sz="1200" kern="1200" dirty="0">
                <a:solidFill>
                  <a:schemeClr val="tx1"/>
                </a:solidFill>
                <a:effectLst/>
                <a:latin typeface="+mn-lt"/>
                <a:ea typeface="+mn-ea"/>
                <a:cs typeface="+mn-cs"/>
              </a:rPr>
              <a:t>. Personen kan få svårt att hänga med i skolan, fungera på en arbetsplats och få problem i relationer till vänner, partners eller familj.</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En ytterligare viktig aspekt är att ”</a:t>
            </a:r>
            <a:r>
              <a:rPr lang="sv-SE" sz="1200" b="1" kern="1200" dirty="0">
                <a:solidFill>
                  <a:schemeClr val="tx1"/>
                </a:solidFill>
                <a:effectLst/>
                <a:latin typeface="+mn-lt"/>
                <a:ea typeface="+mn-ea"/>
                <a:cs typeface="+mn-cs"/>
              </a:rPr>
              <a:t>Cannabis idag är inte som cannabis igår”.</a:t>
            </a:r>
            <a:r>
              <a:rPr lang="sv-SE" sz="1200" kern="1200" dirty="0">
                <a:solidFill>
                  <a:schemeClr val="tx1"/>
                </a:solidFill>
                <a:effectLst/>
                <a:latin typeface="+mn-lt"/>
                <a:ea typeface="+mn-ea"/>
                <a:cs typeface="+mn-cs"/>
              </a:rPr>
              <a:t> Den cannabis som säljs idag är mer potent (starkare) än var den var för 25 år sedan. På1980-talet låg THC-halten i cannabis i genomsnitt på under 2 %. De senaste åren rapporterar flera myndigheter om cannabis med en THC-halt på 20 % eller högre. </a:t>
            </a:r>
            <a:r>
              <a:rPr lang="en-US" sz="1200" kern="1200" dirty="0">
                <a:solidFill>
                  <a:schemeClr val="tx1"/>
                </a:solidFill>
                <a:effectLst/>
                <a:latin typeface="+mn-lt"/>
                <a:ea typeface="+mn-ea"/>
                <a:cs typeface="+mn-cs"/>
              </a:rPr>
              <a:t>(WHO, The health and social effects of nonmedical cannabis use, 2016).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07DD89-4208-42B2-8754-1C103CB95FF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1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HUR SER ANVÄNDNING UT BLAND UNGDOMAR I LÄNET? 	</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Här visas resultat från enkätundersökningen Barns och ungdomars hälsa och levnadsvanor i Kronobergs län. Undersökningen genomförs av Region Kronoberg och görs vart tredje år sedan 2003. Enkäten går ut till alla länets elever i åk 5, 8 och år 2 på gymnasiet, och genomförs på </a:t>
            </a:r>
            <a:r>
              <a:rPr lang="sv-SE" sz="1200" kern="1200" dirty="0" err="1">
                <a:solidFill>
                  <a:schemeClr val="tx1"/>
                </a:solidFill>
                <a:effectLst/>
                <a:latin typeface="+mn-lt"/>
                <a:ea typeface="+mn-ea"/>
                <a:cs typeface="+mn-cs"/>
              </a:rPr>
              <a:t>skoltid.</a:t>
            </a:r>
            <a:r>
              <a:rPr lang="sv-SE" sz="1200" kern="1200" dirty="0">
                <a:solidFill>
                  <a:schemeClr val="tx1"/>
                </a:solidFill>
                <a:effectLst/>
                <a:latin typeface="+mn-lt"/>
                <a:ea typeface="+mn-ea"/>
                <a:cs typeface="+mn-cs"/>
              </a:rPr>
              <a:t> För alla år har svarsfrekvensen varit omkring 80 %. Den senaste undersökningen gjordes hösten 2021. Nästa undersökning kommer att genomföras hösten 2024.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Figuren visar andel ungdomar i åk 8 och </a:t>
            </a:r>
            <a:r>
              <a:rPr lang="sv-SE" sz="1200" kern="1200" dirty="0" err="1">
                <a:solidFill>
                  <a:schemeClr val="tx1"/>
                </a:solidFill>
                <a:effectLst/>
                <a:latin typeface="+mn-lt"/>
                <a:ea typeface="+mn-ea"/>
                <a:cs typeface="+mn-cs"/>
              </a:rPr>
              <a:t>gy</a:t>
            </a:r>
            <a:r>
              <a:rPr lang="sv-SE" sz="1200" kern="1200" dirty="0">
                <a:solidFill>
                  <a:schemeClr val="tx1"/>
                </a:solidFill>
                <a:effectLst/>
                <a:latin typeface="+mn-lt"/>
                <a:ea typeface="+mn-ea"/>
                <a:cs typeface="+mn-cs"/>
              </a:rPr>
              <a:t> åk 2 i Kronobergs län som använt narkotika – en eller flera gånger. Genom åren har det inte varit någon tydlig trend – bruket har gått upp och ner. Vid den senaste undersökningen (2021) var det omkring 2 % av eleverna i åk 8 som provat narkotika. Bland eleverna i </a:t>
            </a:r>
            <a:r>
              <a:rPr lang="sv-SE" sz="1200" kern="1200" dirty="0" err="1">
                <a:solidFill>
                  <a:schemeClr val="tx1"/>
                </a:solidFill>
                <a:effectLst/>
                <a:latin typeface="+mn-lt"/>
                <a:ea typeface="+mn-ea"/>
                <a:cs typeface="+mn-cs"/>
              </a:rPr>
              <a:t>gy</a:t>
            </a:r>
            <a:r>
              <a:rPr lang="sv-SE" sz="1200" kern="1200" dirty="0">
                <a:solidFill>
                  <a:schemeClr val="tx1"/>
                </a:solidFill>
                <a:effectLst/>
                <a:latin typeface="+mn-lt"/>
                <a:ea typeface="+mn-ea"/>
                <a:cs typeface="+mn-cs"/>
              </a:rPr>
              <a:t> åk 2 var det omkring 8 %. För gymnasieungdomar var detta den lägsta rapporterade siffran sen undersökningen startade 2003.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mn-lt"/>
                <a:ea typeface="+mn-ea"/>
                <a:cs typeface="+mn-cs"/>
              </a:rPr>
              <a:t>Bland gymnasieleverna är det vanligare med narkotikabruk bland killar, i åk 8 är könsskillnaderna mycket små.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Enligt nationella undersökningar är cannabis den vanligast förekommande formen av narkotika bland ungdomar.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Vad gäller att ha använt narkotika 2 gånger eller mer – vilket kan vara en större risk för att skapa ett mer etablerat bruk – så var det omkring 1 % av eleverna i åk 8 och omkring 5 % i </a:t>
            </a:r>
            <a:r>
              <a:rPr lang="sv-SE" sz="1200" kern="1200" dirty="0" err="1">
                <a:solidFill>
                  <a:schemeClr val="tx1"/>
                </a:solidFill>
                <a:effectLst/>
                <a:latin typeface="+mn-lt"/>
                <a:ea typeface="+mn-ea"/>
                <a:cs typeface="+mn-cs"/>
              </a:rPr>
              <a:t>gy</a:t>
            </a:r>
            <a:r>
              <a:rPr lang="sv-SE" sz="1200" kern="1200" dirty="0">
                <a:solidFill>
                  <a:schemeClr val="tx1"/>
                </a:solidFill>
                <a:effectLst/>
                <a:latin typeface="+mn-lt"/>
                <a:ea typeface="+mn-ea"/>
                <a:cs typeface="+mn-cs"/>
              </a:rPr>
              <a:t> åk 2 - som gjort detta.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Bland ungdomar i </a:t>
            </a:r>
            <a:r>
              <a:rPr lang="sv-SE" sz="1200" kern="1200" dirty="0" err="1">
                <a:solidFill>
                  <a:schemeClr val="tx1"/>
                </a:solidFill>
                <a:effectLst/>
                <a:latin typeface="+mn-lt"/>
                <a:ea typeface="+mn-ea"/>
                <a:cs typeface="+mn-cs"/>
              </a:rPr>
              <a:t>gy</a:t>
            </a:r>
            <a:r>
              <a:rPr lang="sv-SE" sz="1200" kern="1200" dirty="0">
                <a:solidFill>
                  <a:schemeClr val="tx1"/>
                </a:solidFill>
                <a:effectLst/>
                <a:latin typeface="+mn-lt"/>
                <a:ea typeface="+mn-ea"/>
                <a:cs typeface="+mn-cs"/>
              </a:rPr>
              <a:t> åk 2 var det omkring en fjärdedel som sa att de haft möjlighet av prova eller köpa narkotika – så risken att din ungdom kommer i kontakt med detta är stor. Det är såklart långt ifrån alla som kommer i kontakt med narkotika som väljer att prova – men att arbeta med ungdomars attityd och inställning till narkotika är viktigt för att förebygga detta. Här har du som förälder möjlighet att påverka din ungdoms val.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Vill du som förälder ta del av mer statistik kring barn och unga så gör du via länken i </a:t>
            </a:r>
            <a:r>
              <a:rPr lang="sv-SE" sz="1200" kern="1200" dirty="0" err="1">
                <a:solidFill>
                  <a:schemeClr val="tx1"/>
                </a:solidFill>
                <a:effectLst/>
                <a:latin typeface="+mn-lt"/>
                <a:ea typeface="+mn-ea"/>
                <a:cs typeface="+mn-cs"/>
              </a:rPr>
              <a:t>power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pointen</a:t>
            </a:r>
            <a:r>
              <a:rPr lang="sv-SE" sz="1200" kern="1200" dirty="0">
                <a:solidFill>
                  <a:schemeClr val="tx1"/>
                </a:solidFill>
                <a:effectLst/>
                <a:latin typeface="+mn-lt"/>
                <a:ea typeface="+mn-ea"/>
                <a:cs typeface="+mn-cs"/>
              </a:rPr>
              <a:t>. Nås även via denna sida: https://www.regionkronoberg.se/vardgivare/arbetsomraden-processer/folkhalsa/halsolaget-i-Kronoberg/</a:t>
            </a:r>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07DD89-4208-42B2-8754-1C103CB95FF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196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TOBAKSRÖKNING OCH CANNABIS  </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Att röka är en riskfaktor för att testa cannabis – steget dit är oftare mindre om en ungdom redan röker cigaretter.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Även i Kronobergs län ser vi detta. Bland rökande ungdomar i </a:t>
            </a:r>
            <a:r>
              <a:rPr lang="sv-SE" sz="1200" kern="1200" dirty="0" err="1">
                <a:solidFill>
                  <a:schemeClr val="tx1"/>
                </a:solidFill>
                <a:effectLst/>
                <a:latin typeface="+mn-lt"/>
                <a:ea typeface="+mn-ea"/>
                <a:cs typeface="+mn-cs"/>
              </a:rPr>
              <a:t>gy</a:t>
            </a:r>
            <a:r>
              <a:rPr lang="sv-SE" sz="1200" kern="1200" dirty="0">
                <a:solidFill>
                  <a:schemeClr val="tx1"/>
                </a:solidFill>
                <a:effectLst/>
                <a:latin typeface="+mn-lt"/>
                <a:ea typeface="+mn-ea"/>
                <a:cs typeface="+mn-cs"/>
              </a:rPr>
              <a:t> åk 2 var det en tredjedel (34 %) som använt narkotika. Jämfört med icke-rökande ungdomar där det var 6 % som använt narkotika*.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Ungdomar som röker erbjuds dessutom oftare att köpa narkotika, än ungdomar som inte röker*.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Att arbeta för att fler ungdomar inte ska börja röka är därför också en viktig del av det cannabisförebyggande arbetet.  </a:t>
            </a:r>
          </a:p>
          <a:p>
            <a:pPr marL="171450" indent="-171450">
              <a:buFont typeface="Arial" panose="020B0604020202020204" pitchFamily="34" charset="0"/>
              <a:buChar char="•"/>
            </a:pPr>
            <a:r>
              <a:rPr lang="sv-SE" sz="1200" i="1" kern="1200" dirty="0">
                <a:solidFill>
                  <a:schemeClr val="tx1"/>
                </a:solidFill>
                <a:effectLst/>
                <a:latin typeface="+mn-lt"/>
                <a:ea typeface="+mn-ea"/>
                <a:cs typeface="+mn-cs"/>
              </a:rPr>
              <a:t>*Statistik från barn- och ungdomsenkäten 2021</a:t>
            </a:r>
            <a:endParaRPr lang="sv-SE" sz="1200" kern="1200" dirty="0">
              <a:solidFill>
                <a:schemeClr val="tx1"/>
              </a:solidFill>
              <a:effectLst/>
              <a:latin typeface="+mn-lt"/>
              <a:ea typeface="+mn-ea"/>
              <a:cs typeface="+mn-cs"/>
            </a:endParaRPr>
          </a:p>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07DD89-4208-42B2-8754-1C103CB95FF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679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PRATA MED DIN UNGDOM – film från UR:s serie Föräldrasnack </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i="0" kern="1200" dirty="0">
                <a:solidFill>
                  <a:schemeClr val="tx1"/>
                </a:solidFill>
                <a:effectLst/>
                <a:latin typeface="+mn-lt"/>
                <a:ea typeface="+mn-ea"/>
                <a:cs typeface="+mn-cs"/>
              </a:rPr>
              <a:t>Cannabis</a:t>
            </a:r>
            <a:r>
              <a:rPr lang="sv-SE" sz="1200" kern="1200" dirty="0">
                <a:solidFill>
                  <a:schemeClr val="tx1"/>
                </a:solidFill>
                <a:effectLst/>
                <a:latin typeface="+mn-lt"/>
                <a:ea typeface="+mn-ea"/>
                <a:cs typeface="+mn-cs"/>
              </a:rPr>
              <a:t> finns överallt och ingen är automatiskt skyddad från att få problem. Det är bra att </a:t>
            </a:r>
            <a:r>
              <a:rPr lang="sv-SE" sz="1200" i="0" kern="1200" dirty="0">
                <a:solidFill>
                  <a:schemeClr val="tx1"/>
                </a:solidFill>
                <a:effectLst/>
                <a:latin typeface="+mn-lt"/>
                <a:ea typeface="+mn-ea"/>
                <a:cs typeface="+mn-cs"/>
              </a:rPr>
              <a:t>prata</a:t>
            </a:r>
            <a:r>
              <a:rPr lang="sv-SE" sz="1200" kern="1200" dirty="0">
                <a:solidFill>
                  <a:schemeClr val="tx1"/>
                </a:solidFill>
                <a:effectLst/>
                <a:latin typeface="+mn-lt"/>
                <a:ea typeface="+mn-ea"/>
                <a:cs typeface="+mn-cs"/>
              </a:rPr>
              <a:t> med ditt barn om det även om du inte är orolig just nu. När ungdomar blir äldre så påbörjar de processen att frigöra sig från familjen. Under denna period kan skillnaderna i synsätt öka och kommunikationen kan bli svårare. Detta betyder inte att du inte ska försöka.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Visa film – 1 minut och 22 sekunder lång. OBS! Filmen går igång först efter 5 sek.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mn-lt"/>
                <a:ea typeface="+mn-ea"/>
                <a:cs typeface="+mn-cs"/>
              </a:rPr>
              <a:t>Länk till film: </a:t>
            </a:r>
            <a:r>
              <a:rPr lang="sv-SE" dirty="0">
                <a:hlinkClick r:id="rId3"/>
              </a:rPr>
              <a:t>https://play.mediaflow.com/ovp/16/02LEK955PE</a:t>
            </a:r>
            <a:endParaRPr lang="sv-SE" dirty="0">
              <a:solidFill>
                <a:prstClr val="black"/>
              </a:solidFill>
              <a:latin typeface="+mn-lt"/>
            </a:endParaRPr>
          </a:p>
          <a:p>
            <a:pPr marL="171450" lvl="0" indent="-171450">
              <a:buFont typeface="Arial" panose="020B0604020202020204" pitchFamily="34" charset="0"/>
              <a:buChar char="•"/>
            </a:pP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07DD89-4208-42B2-8754-1C103CB95FF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543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PRATA MED DIN UNGDOM</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Så några tips som kan vara bra att ha med sig när du ska prata med din ungdom är:</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Att läsa på!</a:t>
            </a:r>
            <a:r>
              <a:rPr lang="sv-SE" sz="1200" kern="1200" dirty="0">
                <a:solidFill>
                  <a:schemeClr val="tx1"/>
                </a:solidFill>
                <a:effectLst/>
                <a:latin typeface="+mn-lt"/>
                <a:ea typeface="+mn-ea"/>
                <a:cs typeface="+mn-cs"/>
              </a:rPr>
              <a:t> Ungdomar kan, vet och har åsikter om cannabis. De tror gärna på sådant de har hört från kompisar eller läst på nätet. Det är bra om du vet vad du talar om och vad du tycker. På exempelvis https://www.drugsmart.se/ finns det mycket information samlat om droger som t.ex. cannabis.</a:t>
            </a:r>
            <a:r>
              <a:rPr lang="sv-SE" sz="1200" u="sng"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Undvik skrämselpropaganda. </a:t>
            </a:r>
            <a:r>
              <a:rPr lang="sv-SE" sz="1200" kern="1200" dirty="0">
                <a:solidFill>
                  <a:schemeClr val="tx1"/>
                </a:solidFill>
                <a:effectLst/>
                <a:latin typeface="+mn-lt"/>
                <a:ea typeface="+mn-ea"/>
                <a:cs typeface="+mn-cs"/>
              </a:rPr>
              <a:t>Ungdomar känner sig ofta odödliga och kan ha svårt att ta till sig skrämselpropaganda. Samtidigt är det bra om din tonåring tidigt förstår riskerna med olika droger.</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Uppmuntra en avslappnad konversation</a:t>
            </a:r>
            <a:r>
              <a:rPr lang="sv-SE" sz="1200" kern="1200" dirty="0">
                <a:solidFill>
                  <a:schemeClr val="tx1"/>
                </a:solidFill>
                <a:effectLst/>
                <a:latin typeface="+mn-lt"/>
                <a:ea typeface="+mn-ea"/>
                <a:cs typeface="+mn-cs"/>
              </a:rPr>
              <a:t>. Lyssna noga på vad ditt barn säger och försök förstå. Se till att kommunikationen går åt två håll. Se till att ställa öppna frågor som inte bara besvaras med ja eller nej. På detta sätt ökar chanserna att samtalet flyter.</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Det är viktigt du behåller lugnet</a:t>
            </a:r>
            <a:r>
              <a:rPr lang="sv-SE" sz="1200" kern="1200" dirty="0">
                <a:solidFill>
                  <a:schemeClr val="tx1"/>
                </a:solidFill>
                <a:effectLst/>
                <a:latin typeface="+mn-lt"/>
                <a:ea typeface="+mn-ea"/>
                <a:cs typeface="+mn-cs"/>
              </a:rPr>
              <a:t> och är öppen för vad ditt barn säger och tycker. Blir det för intensivt är risken att ditt barn känner sig pressat och inte lyssnar eller vill dela med sig av hur det är för dem. Om t ex kompisar till din tonåring tar droger, undvik att kritisera eller fördöma. Diskutera i stället varför de gör det.</a:t>
            </a:r>
          </a:p>
          <a:p>
            <a:pPr marL="171450" lvl="0" indent="-171450">
              <a:buFont typeface="Arial" panose="020B0604020202020204" pitchFamily="34" charset="0"/>
              <a:buChar char="•"/>
            </a:pPr>
            <a:r>
              <a:rPr lang="sv-SE" sz="1200" b="1" kern="1200" dirty="0">
                <a:solidFill>
                  <a:schemeClr val="tx1"/>
                </a:solidFill>
                <a:effectLst/>
                <a:latin typeface="+mn-lt"/>
                <a:ea typeface="+mn-ea"/>
                <a:cs typeface="+mn-cs"/>
              </a:rPr>
              <a:t>Visa var du står.</a:t>
            </a:r>
            <a:r>
              <a:rPr lang="sv-SE" sz="1200" kern="1200" dirty="0">
                <a:solidFill>
                  <a:schemeClr val="tx1"/>
                </a:solidFill>
                <a:effectLst/>
                <a:latin typeface="+mn-lt"/>
                <a:ea typeface="+mn-ea"/>
                <a:cs typeface="+mn-cs"/>
              </a:rPr>
              <a:t> Både med ord och i handling. Utmaningen är att vara tydlig med regler och konsekvenser som gäller i er familj samtidigt som man förmedlar att det är tryggt att berätta sanningen om någonting blir fel. T ex kan du göra det klart för ditt barn att de kan ringa dig när som helst för att få hjälp oavsett vad de har gjort. </a:t>
            </a:r>
            <a:r>
              <a:rPr lang="sv-SE" sz="1200" b="1" kern="1200" dirty="0">
                <a:solidFill>
                  <a:schemeClr val="tx1"/>
                </a:solidFill>
                <a:effectLst/>
                <a:latin typeface="+mn-lt"/>
                <a:ea typeface="+mn-ea"/>
                <a:cs typeface="+mn-cs"/>
              </a:rPr>
              <a:t>En tillitsfull relation mellan dig och din ungdom är en förutsättning för att ni ska kunna prata om de här sakerna. </a:t>
            </a:r>
          </a:p>
          <a:p>
            <a:pPr marL="171450" lvl="0" indent="-171450">
              <a:buFont typeface="Arial" panose="020B0604020202020204" pitchFamily="34" charset="0"/>
              <a:buChar char="•"/>
            </a:pPr>
            <a:endParaRPr lang="sv-SE" sz="1200" b="1" kern="1200" dirty="0">
              <a:solidFill>
                <a:schemeClr val="tx1"/>
              </a:solidFill>
              <a:effectLst/>
              <a:latin typeface="+mn-lt"/>
              <a:ea typeface="+mn-ea"/>
              <a:cs typeface="+mn-cs"/>
            </a:endParaRPr>
          </a:p>
          <a:p>
            <a:pPr marL="0" lvl="0" indent="0">
              <a:buFont typeface="Arial" panose="020B0604020202020204" pitchFamily="34" charset="0"/>
              <a:buNone/>
            </a:pPr>
            <a:r>
              <a:rPr lang="sv-SE" sz="1200" b="0" i="1" kern="1200" dirty="0">
                <a:solidFill>
                  <a:schemeClr val="tx1"/>
                </a:solidFill>
                <a:effectLst/>
                <a:latin typeface="+mn-lt"/>
                <a:ea typeface="+mn-ea"/>
                <a:cs typeface="+mn-cs"/>
              </a:rPr>
              <a:t>Sidan drugsmart.se drivs av Centralförbundet för alkohol- och narkotikaupplysning (CAN). </a:t>
            </a:r>
          </a:p>
          <a:p>
            <a:pPr marL="0" lvl="0" indent="0">
              <a:buFont typeface="Arial" panose="020B0604020202020204" pitchFamily="34" charset="0"/>
              <a:buNone/>
            </a:pPr>
            <a:endParaRPr lang="sv-SE" sz="1200" b="1" kern="1200" dirty="0">
              <a:solidFill>
                <a:schemeClr val="tx1"/>
              </a:solidFill>
              <a:effectLst/>
              <a:latin typeface="+mn-lt"/>
              <a:ea typeface="+mn-ea"/>
              <a:cs typeface="+mn-cs"/>
            </a:endParaRPr>
          </a:p>
          <a:p>
            <a:pPr marL="0" lvl="0" indent="0">
              <a:buFont typeface="Arial" panose="020B0604020202020204" pitchFamily="34" charset="0"/>
              <a:buNone/>
            </a:pP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07DD89-4208-42B2-8754-1C103CB95FF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589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endParaRPr lang="en-US" dirty="0"/>
          </a:p>
        </p:txBody>
      </p:sp>
      <p:sp>
        <p:nvSpPr>
          <p:cNvPr id="4" name="Date Placeholder 3"/>
          <p:cNvSpPr>
            <a:spLocks noGrp="1"/>
          </p:cNvSpPr>
          <p:nvPr>
            <p:ph type="dt" sz="half" idx="10"/>
          </p:nvPr>
        </p:nvSpPr>
        <p:spPr/>
        <p:txBody>
          <a:bodyPr/>
          <a:lstStyle/>
          <a:p>
            <a:fld id="{4F13A9B6-8804-40C2-98FE-C2B3C4AF04D7}" type="datetimeFigureOut">
              <a:rPr lang="sv-SE" smtClean="0"/>
              <a:t>2024-08-08</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E67701CF-52B3-40C4-9530-9F344B27B82E}" type="slidenum">
              <a:rPr lang="sv-SE" smtClean="0"/>
              <a:t>‹#›</a:t>
            </a:fld>
            <a:endParaRPr lang="sv-SE"/>
          </a:p>
        </p:txBody>
      </p:sp>
    </p:spTree>
    <p:extLst>
      <p:ext uri="{BB962C8B-B14F-4D97-AF65-F5344CB8AC3E}">
        <p14:creationId xmlns:p14="http://schemas.microsoft.com/office/powerpoint/2010/main" val="1639225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4F13A9B6-8804-40C2-98FE-C2B3C4AF04D7}" type="datetimeFigureOut">
              <a:rPr lang="sv-SE" smtClean="0"/>
              <a:t>2024-08-08</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E67701CF-52B3-40C4-9530-9F344B27B82E}" type="slidenum">
              <a:rPr lang="sv-SE" smtClean="0"/>
              <a:t>‹#›</a:t>
            </a:fld>
            <a:endParaRPr lang="sv-SE"/>
          </a:p>
        </p:txBody>
      </p:sp>
    </p:spTree>
    <p:extLst>
      <p:ext uri="{BB962C8B-B14F-4D97-AF65-F5344CB8AC3E}">
        <p14:creationId xmlns:p14="http://schemas.microsoft.com/office/powerpoint/2010/main" val="3997919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4F13A9B6-8804-40C2-98FE-C2B3C4AF04D7}" type="datetimeFigureOut">
              <a:rPr lang="sv-SE" smtClean="0"/>
              <a:t>2024-08-08</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E67701CF-52B3-40C4-9530-9F344B27B82E}" type="slidenum">
              <a:rPr lang="sv-SE" smtClean="0"/>
              <a:t>‹#›</a:t>
            </a:fld>
            <a:endParaRPr lang="sv-SE"/>
          </a:p>
        </p:txBody>
      </p:sp>
    </p:spTree>
    <p:extLst>
      <p:ext uri="{BB962C8B-B14F-4D97-AF65-F5344CB8AC3E}">
        <p14:creationId xmlns:p14="http://schemas.microsoft.com/office/powerpoint/2010/main" val="1517956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A50FD9-40F1-44DD-BE90-53B6B7D4D212}"/>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C63E1265-9633-4766-A20F-703737A5A6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5F83CDB2-DC17-41FD-AADC-1D7316F7B663}"/>
              </a:ext>
            </a:extLst>
          </p:cNvPr>
          <p:cNvSpPr>
            <a:spLocks noGrp="1"/>
          </p:cNvSpPr>
          <p:nvPr>
            <p:ph type="dt" sz="half" idx="10"/>
          </p:nvPr>
        </p:nvSpPr>
        <p:spPr/>
        <p:txBody>
          <a:bodyPr/>
          <a:lstStyle/>
          <a:p>
            <a:fld id="{A9981B7D-2FFA-4FBB-81B4-3FD06787FFCC}" type="datetimeFigureOut">
              <a:rPr lang="sv-SE" smtClean="0"/>
              <a:t>2024-08-08</a:t>
            </a:fld>
            <a:endParaRPr lang="sv-SE"/>
          </a:p>
        </p:txBody>
      </p:sp>
      <p:sp>
        <p:nvSpPr>
          <p:cNvPr id="5" name="Platshållare för sidfot 4">
            <a:extLst>
              <a:ext uri="{FF2B5EF4-FFF2-40B4-BE49-F238E27FC236}">
                <a16:creationId xmlns:a16="http://schemas.microsoft.com/office/drawing/2014/main" id="{806B0BB9-40EF-40CF-8D15-EBE9934E685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777C430-6871-4E91-B50A-51FB683D7596}"/>
              </a:ext>
            </a:extLst>
          </p:cNvPr>
          <p:cNvSpPr>
            <a:spLocks noGrp="1"/>
          </p:cNvSpPr>
          <p:nvPr>
            <p:ph type="sldNum" sz="quarter" idx="12"/>
          </p:nvPr>
        </p:nvSpPr>
        <p:spPr/>
        <p:txBody>
          <a:bodyPr/>
          <a:lstStyle/>
          <a:p>
            <a:fld id="{8AAD915E-B867-4B07-B4B4-E20C6686AE9F}" type="slidenum">
              <a:rPr lang="sv-SE" smtClean="0"/>
              <a:t>‹#›</a:t>
            </a:fld>
            <a:endParaRPr lang="sv-SE"/>
          </a:p>
        </p:txBody>
      </p:sp>
    </p:spTree>
    <p:extLst>
      <p:ext uri="{BB962C8B-B14F-4D97-AF65-F5344CB8AC3E}">
        <p14:creationId xmlns:p14="http://schemas.microsoft.com/office/powerpoint/2010/main" val="3928848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2847A0-DBCB-43B1-9D4F-B979611DEC25}"/>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ACCF233-9220-4C54-A09B-65DEA1FD1801}"/>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C0A176E-DCFA-4413-A26C-EB88042CFD4C}"/>
              </a:ext>
            </a:extLst>
          </p:cNvPr>
          <p:cNvSpPr>
            <a:spLocks noGrp="1"/>
          </p:cNvSpPr>
          <p:nvPr>
            <p:ph type="dt" sz="half" idx="10"/>
          </p:nvPr>
        </p:nvSpPr>
        <p:spPr/>
        <p:txBody>
          <a:bodyPr/>
          <a:lstStyle/>
          <a:p>
            <a:fld id="{A9981B7D-2FFA-4FBB-81B4-3FD06787FFCC}" type="datetimeFigureOut">
              <a:rPr lang="sv-SE" smtClean="0"/>
              <a:t>2024-08-08</a:t>
            </a:fld>
            <a:endParaRPr lang="sv-SE"/>
          </a:p>
        </p:txBody>
      </p:sp>
      <p:sp>
        <p:nvSpPr>
          <p:cNvPr id="5" name="Platshållare för sidfot 4">
            <a:extLst>
              <a:ext uri="{FF2B5EF4-FFF2-40B4-BE49-F238E27FC236}">
                <a16:creationId xmlns:a16="http://schemas.microsoft.com/office/drawing/2014/main" id="{83B2572A-74A9-443F-A4B0-EC305E5F682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ADCCEDC-C522-4C39-9CDA-659AB8A6C667}"/>
              </a:ext>
            </a:extLst>
          </p:cNvPr>
          <p:cNvSpPr>
            <a:spLocks noGrp="1"/>
          </p:cNvSpPr>
          <p:nvPr>
            <p:ph type="sldNum" sz="quarter" idx="12"/>
          </p:nvPr>
        </p:nvSpPr>
        <p:spPr/>
        <p:txBody>
          <a:bodyPr/>
          <a:lstStyle/>
          <a:p>
            <a:fld id="{8AAD915E-B867-4B07-B4B4-E20C6686AE9F}" type="slidenum">
              <a:rPr lang="sv-SE" smtClean="0"/>
              <a:t>‹#›</a:t>
            </a:fld>
            <a:endParaRPr lang="sv-SE"/>
          </a:p>
        </p:txBody>
      </p:sp>
    </p:spTree>
    <p:extLst>
      <p:ext uri="{BB962C8B-B14F-4D97-AF65-F5344CB8AC3E}">
        <p14:creationId xmlns:p14="http://schemas.microsoft.com/office/powerpoint/2010/main" val="901675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82252A-975A-44C5-B1F4-07DD7117AAE5}"/>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0F82BE6B-5713-4552-952B-366D2A9693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a:extLst>
              <a:ext uri="{FF2B5EF4-FFF2-40B4-BE49-F238E27FC236}">
                <a16:creationId xmlns:a16="http://schemas.microsoft.com/office/drawing/2014/main" id="{9CBA5E97-902B-4BDC-A6C2-7276B1273AE3}"/>
              </a:ext>
            </a:extLst>
          </p:cNvPr>
          <p:cNvSpPr>
            <a:spLocks noGrp="1"/>
          </p:cNvSpPr>
          <p:nvPr>
            <p:ph type="dt" sz="half" idx="10"/>
          </p:nvPr>
        </p:nvSpPr>
        <p:spPr/>
        <p:txBody>
          <a:bodyPr/>
          <a:lstStyle/>
          <a:p>
            <a:fld id="{A9981B7D-2FFA-4FBB-81B4-3FD06787FFCC}" type="datetimeFigureOut">
              <a:rPr lang="sv-SE" smtClean="0"/>
              <a:t>2024-08-08</a:t>
            </a:fld>
            <a:endParaRPr lang="sv-SE"/>
          </a:p>
        </p:txBody>
      </p:sp>
      <p:sp>
        <p:nvSpPr>
          <p:cNvPr id="5" name="Platshållare för sidfot 4">
            <a:extLst>
              <a:ext uri="{FF2B5EF4-FFF2-40B4-BE49-F238E27FC236}">
                <a16:creationId xmlns:a16="http://schemas.microsoft.com/office/drawing/2014/main" id="{EA83EF03-0D25-4E74-813F-7036035A8E2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DB76E15-2F36-4598-B0BB-41D9E6AE7FCC}"/>
              </a:ext>
            </a:extLst>
          </p:cNvPr>
          <p:cNvSpPr>
            <a:spLocks noGrp="1"/>
          </p:cNvSpPr>
          <p:nvPr>
            <p:ph type="sldNum" sz="quarter" idx="12"/>
          </p:nvPr>
        </p:nvSpPr>
        <p:spPr/>
        <p:txBody>
          <a:bodyPr/>
          <a:lstStyle/>
          <a:p>
            <a:fld id="{8AAD915E-B867-4B07-B4B4-E20C6686AE9F}" type="slidenum">
              <a:rPr lang="sv-SE" smtClean="0"/>
              <a:t>‹#›</a:t>
            </a:fld>
            <a:endParaRPr lang="sv-SE"/>
          </a:p>
        </p:txBody>
      </p:sp>
    </p:spTree>
    <p:extLst>
      <p:ext uri="{BB962C8B-B14F-4D97-AF65-F5344CB8AC3E}">
        <p14:creationId xmlns:p14="http://schemas.microsoft.com/office/powerpoint/2010/main" val="587963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5F37A09-0CE8-43C2-81A5-C284C1F7EE6B}"/>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CA4B444-6030-43B9-8C97-7792BF0210AE}"/>
              </a:ext>
            </a:extLst>
          </p:cNvPr>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2BCAE1B0-2EE9-4FD2-BA72-A86565252083}"/>
              </a:ext>
            </a:extLst>
          </p:cNvPr>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B1F779E6-E07A-4893-A41F-74FB62BB2E15}"/>
              </a:ext>
            </a:extLst>
          </p:cNvPr>
          <p:cNvSpPr>
            <a:spLocks noGrp="1"/>
          </p:cNvSpPr>
          <p:nvPr>
            <p:ph type="dt" sz="half" idx="10"/>
          </p:nvPr>
        </p:nvSpPr>
        <p:spPr/>
        <p:txBody>
          <a:bodyPr/>
          <a:lstStyle/>
          <a:p>
            <a:fld id="{A9981B7D-2FFA-4FBB-81B4-3FD06787FFCC}" type="datetimeFigureOut">
              <a:rPr lang="sv-SE" smtClean="0"/>
              <a:t>2024-08-08</a:t>
            </a:fld>
            <a:endParaRPr lang="sv-SE"/>
          </a:p>
        </p:txBody>
      </p:sp>
      <p:sp>
        <p:nvSpPr>
          <p:cNvPr id="6" name="Platshållare för sidfot 5">
            <a:extLst>
              <a:ext uri="{FF2B5EF4-FFF2-40B4-BE49-F238E27FC236}">
                <a16:creationId xmlns:a16="http://schemas.microsoft.com/office/drawing/2014/main" id="{8B05FBF2-700A-4693-8B44-85D6E0916CA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AD2AE48A-0431-46E7-AB47-7512969975EA}"/>
              </a:ext>
            </a:extLst>
          </p:cNvPr>
          <p:cNvSpPr>
            <a:spLocks noGrp="1"/>
          </p:cNvSpPr>
          <p:nvPr>
            <p:ph type="sldNum" sz="quarter" idx="12"/>
          </p:nvPr>
        </p:nvSpPr>
        <p:spPr/>
        <p:txBody>
          <a:bodyPr/>
          <a:lstStyle/>
          <a:p>
            <a:fld id="{8AAD915E-B867-4B07-B4B4-E20C6686AE9F}" type="slidenum">
              <a:rPr lang="sv-SE" smtClean="0"/>
              <a:t>‹#›</a:t>
            </a:fld>
            <a:endParaRPr lang="sv-SE"/>
          </a:p>
        </p:txBody>
      </p:sp>
    </p:spTree>
    <p:extLst>
      <p:ext uri="{BB962C8B-B14F-4D97-AF65-F5344CB8AC3E}">
        <p14:creationId xmlns:p14="http://schemas.microsoft.com/office/powerpoint/2010/main" val="199751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3A4279-7180-49FC-A1AD-6A06ADC75F58}"/>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30ABFDF-4455-4804-97DD-07F1A65D4D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DD0675B2-149E-4AD5-9829-9C9AA4136BCC}"/>
              </a:ext>
            </a:extLst>
          </p:cNvPr>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0901D006-EE20-44EF-9AAA-FDE8E3D760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88CDAC51-FCE5-4282-BD66-22CA0242C7C7}"/>
              </a:ext>
            </a:extLst>
          </p:cNvPr>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95C8859F-4FCA-43E9-91B6-249AE70C8E04}"/>
              </a:ext>
            </a:extLst>
          </p:cNvPr>
          <p:cNvSpPr>
            <a:spLocks noGrp="1"/>
          </p:cNvSpPr>
          <p:nvPr>
            <p:ph type="dt" sz="half" idx="10"/>
          </p:nvPr>
        </p:nvSpPr>
        <p:spPr/>
        <p:txBody>
          <a:bodyPr/>
          <a:lstStyle/>
          <a:p>
            <a:fld id="{A9981B7D-2FFA-4FBB-81B4-3FD06787FFCC}" type="datetimeFigureOut">
              <a:rPr lang="sv-SE" smtClean="0"/>
              <a:t>2024-08-08</a:t>
            </a:fld>
            <a:endParaRPr lang="sv-SE"/>
          </a:p>
        </p:txBody>
      </p:sp>
      <p:sp>
        <p:nvSpPr>
          <p:cNvPr id="8" name="Platshållare för sidfot 7">
            <a:extLst>
              <a:ext uri="{FF2B5EF4-FFF2-40B4-BE49-F238E27FC236}">
                <a16:creationId xmlns:a16="http://schemas.microsoft.com/office/drawing/2014/main" id="{6B63E6E7-561B-46C1-A21F-D88432186B8D}"/>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A0D92DC6-761E-452D-AAE5-725F253CFB43}"/>
              </a:ext>
            </a:extLst>
          </p:cNvPr>
          <p:cNvSpPr>
            <a:spLocks noGrp="1"/>
          </p:cNvSpPr>
          <p:nvPr>
            <p:ph type="sldNum" sz="quarter" idx="12"/>
          </p:nvPr>
        </p:nvSpPr>
        <p:spPr/>
        <p:txBody>
          <a:bodyPr/>
          <a:lstStyle/>
          <a:p>
            <a:fld id="{8AAD915E-B867-4B07-B4B4-E20C6686AE9F}" type="slidenum">
              <a:rPr lang="sv-SE" smtClean="0"/>
              <a:t>‹#›</a:t>
            </a:fld>
            <a:endParaRPr lang="sv-SE"/>
          </a:p>
        </p:txBody>
      </p:sp>
    </p:spTree>
    <p:extLst>
      <p:ext uri="{BB962C8B-B14F-4D97-AF65-F5344CB8AC3E}">
        <p14:creationId xmlns:p14="http://schemas.microsoft.com/office/powerpoint/2010/main" val="1142980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00B573-3F5E-444A-842E-537B081B6BF6}"/>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969B8F50-2C6D-4BD8-95F6-FCB34659AB6E}"/>
              </a:ext>
            </a:extLst>
          </p:cNvPr>
          <p:cNvSpPr>
            <a:spLocks noGrp="1"/>
          </p:cNvSpPr>
          <p:nvPr>
            <p:ph type="dt" sz="half" idx="10"/>
          </p:nvPr>
        </p:nvSpPr>
        <p:spPr/>
        <p:txBody>
          <a:bodyPr/>
          <a:lstStyle/>
          <a:p>
            <a:fld id="{A9981B7D-2FFA-4FBB-81B4-3FD06787FFCC}" type="datetimeFigureOut">
              <a:rPr lang="sv-SE" smtClean="0"/>
              <a:t>2024-08-08</a:t>
            </a:fld>
            <a:endParaRPr lang="sv-SE"/>
          </a:p>
        </p:txBody>
      </p:sp>
      <p:sp>
        <p:nvSpPr>
          <p:cNvPr id="4" name="Platshållare för sidfot 3">
            <a:extLst>
              <a:ext uri="{FF2B5EF4-FFF2-40B4-BE49-F238E27FC236}">
                <a16:creationId xmlns:a16="http://schemas.microsoft.com/office/drawing/2014/main" id="{98F31962-EC91-4826-AF28-DE64B487519B}"/>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CB6F9CB5-C0E9-4D25-A27B-B0241FBA5281}"/>
              </a:ext>
            </a:extLst>
          </p:cNvPr>
          <p:cNvSpPr>
            <a:spLocks noGrp="1"/>
          </p:cNvSpPr>
          <p:nvPr>
            <p:ph type="sldNum" sz="quarter" idx="12"/>
          </p:nvPr>
        </p:nvSpPr>
        <p:spPr/>
        <p:txBody>
          <a:bodyPr/>
          <a:lstStyle/>
          <a:p>
            <a:fld id="{8AAD915E-B867-4B07-B4B4-E20C6686AE9F}" type="slidenum">
              <a:rPr lang="sv-SE" smtClean="0"/>
              <a:t>‹#›</a:t>
            </a:fld>
            <a:endParaRPr lang="sv-SE"/>
          </a:p>
        </p:txBody>
      </p:sp>
    </p:spTree>
    <p:extLst>
      <p:ext uri="{BB962C8B-B14F-4D97-AF65-F5344CB8AC3E}">
        <p14:creationId xmlns:p14="http://schemas.microsoft.com/office/powerpoint/2010/main" val="1764656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4C6FCD6-6415-43D0-B022-3DC7395F4750}"/>
              </a:ext>
            </a:extLst>
          </p:cNvPr>
          <p:cNvSpPr>
            <a:spLocks noGrp="1"/>
          </p:cNvSpPr>
          <p:nvPr>
            <p:ph type="dt" sz="half" idx="10"/>
          </p:nvPr>
        </p:nvSpPr>
        <p:spPr/>
        <p:txBody>
          <a:bodyPr/>
          <a:lstStyle/>
          <a:p>
            <a:fld id="{A9981B7D-2FFA-4FBB-81B4-3FD06787FFCC}" type="datetimeFigureOut">
              <a:rPr lang="sv-SE" smtClean="0"/>
              <a:t>2024-08-08</a:t>
            </a:fld>
            <a:endParaRPr lang="sv-SE"/>
          </a:p>
        </p:txBody>
      </p:sp>
      <p:sp>
        <p:nvSpPr>
          <p:cNvPr id="3" name="Platshållare för sidfot 2">
            <a:extLst>
              <a:ext uri="{FF2B5EF4-FFF2-40B4-BE49-F238E27FC236}">
                <a16:creationId xmlns:a16="http://schemas.microsoft.com/office/drawing/2014/main" id="{A37CD807-CA68-48C5-9634-E3529DC057F8}"/>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7CF0E0F7-C158-4434-BD99-E2CB9FD2F3C5}"/>
              </a:ext>
            </a:extLst>
          </p:cNvPr>
          <p:cNvSpPr>
            <a:spLocks noGrp="1"/>
          </p:cNvSpPr>
          <p:nvPr>
            <p:ph type="sldNum" sz="quarter" idx="12"/>
          </p:nvPr>
        </p:nvSpPr>
        <p:spPr/>
        <p:txBody>
          <a:bodyPr/>
          <a:lstStyle/>
          <a:p>
            <a:fld id="{8AAD915E-B867-4B07-B4B4-E20C6686AE9F}" type="slidenum">
              <a:rPr lang="sv-SE" smtClean="0"/>
              <a:t>‹#›</a:t>
            </a:fld>
            <a:endParaRPr lang="sv-SE"/>
          </a:p>
        </p:txBody>
      </p:sp>
    </p:spTree>
    <p:extLst>
      <p:ext uri="{BB962C8B-B14F-4D97-AF65-F5344CB8AC3E}">
        <p14:creationId xmlns:p14="http://schemas.microsoft.com/office/powerpoint/2010/main" val="538498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59EA72E-32DC-4615-BF1A-3D83EE75E1FA}"/>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0B5E1D0-D821-475F-B045-B27CC1515E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413591A7-12B8-409E-AD2F-33F1E68E6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7016DF82-13F4-4759-B562-F76BEB97DA7E}"/>
              </a:ext>
            </a:extLst>
          </p:cNvPr>
          <p:cNvSpPr>
            <a:spLocks noGrp="1"/>
          </p:cNvSpPr>
          <p:nvPr>
            <p:ph type="dt" sz="half" idx="10"/>
          </p:nvPr>
        </p:nvSpPr>
        <p:spPr/>
        <p:txBody>
          <a:bodyPr/>
          <a:lstStyle/>
          <a:p>
            <a:fld id="{A9981B7D-2FFA-4FBB-81B4-3FD06787FFCC}" type="datetimeFigureOut">
              <a:rPr lang="sv-SE" smtClean="0"/>
              <a:t>2024-08-08</a:t>
            </a:fld>
            <a:endParaRPr lang="sv-SE"/>
          </a:p>
        </p:txBody>
      </p:sp>
      <p:sp>
        <p:nvSpPr>
          <p:cNvPr id="6" name="Platshållare för sidfot 5">
            <a:extLst>
              <a:ext uri="{FF2B5EF4-FFF2-40B4-BE49-F238E27FC236}">
                <a16:creationId xmlns:a16="http://schemas.microsoft.com/office/drawing/2014/main" id="{D45E8ED0-D44A-4B39-B2DC-13716FCD722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CB47F48-9850-4553-9302-C26651A2A82E}"/>
              </a:ext>
            </a:extLst>
          </p:cNvPr>
          <p:cNvSpPr>
            <a:spLocks noGrp="1"/>
          </p:cNvSpPr>
          <p:nvPr>
            <p:ph type="sldNum" sz="quarter" idx="12"/>
          </p:nvPr>
        </p:nvSpPr>
        <p:spPr/>
        <p:txBody>
          <a:bodyPr/>
          <a:lstStyle/>
          <a:p>
            <a:fld id="{8AAD915E-B867-4B07-B4B4-E20C6686AE9F}" type="slidenum">
              <a:rPr lang="sv-SE" smtClean="0"/>
              <a:t>‹#›</a:t>
            </a:fld>
            <a:endParaRPr lang="sv-SE"/>
          </a:p>
        </p:txBody>
      </p:sp>
    </p:spTree>
    <p:extLst>
      <p:ext uri="{BB962C8B-B14F-4D97-AF65-F5344CB8AC3E}">
        <p14:creationId xmlns:p14="http://schemas.microsoft.com/office/powerpoint/2010/main" val="4268812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aseline="0">
                <a:solidFill>
                  <a:srgbClr val="E30713"/>
                </a:solidFill>
              </a:defRPr>
            </a:lvl1pPr>
          </a:lstStyle>
          <a:p>
            <a:r>
              <a:rPr lang="sv-SE" dirty="0"/>
              <a:t>Klicka här för att ändra mall för rubrikformat</a:t>
            </a:r>
            <a:endParaRPr lang="en-US" dirty="0"/>
          </a:p>
        </p:txBody>
      </p:sp>
      <p:sp>
        <p:nvSpPr>
          <p:cNvPr id="3" name="Content Placeholder 2"/>
          <p:cNvSpPr>
            <a:spLocks noGrp="1"/>
          </p:cNvSpPr>
          <p:nvPr>
            <p:ph idx="1"/>
          </p:nvPr>
        </p:nvSpPr>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Date Placeholder 3"/>
          <p:cNvSpPr>
            <a:spLocks noGrp="1"/>
          </p:cNvSpPr>
          <p:nvPr>
            <p:ph type="dt" sz="half" idx="10"/>
          </p:nvPr>
        </p:nvSpPr>
        <p:spPr/>
        <p:txBody>
          <a:bodyPr/>
          <a:lstStyle>
            <a:lvl1pPr>
              <a:defRPr>
                <a:latin typeface="Source Sans Pro" panose="020B0503030403020204" pitchFamily="34" charset="0"/>
              </a:defRPr>
            </a:lvl1pPr>
          </a:lstStyle>
          <a:p>
            <a:fld id="{4F13A9B6-8804-40C2-98FE-C2B3C4AF04D7}" type="datetimeFigureOut">
              <a:rPr lang="sv-SE" smtClean="0"/>
              <a:pPr/>
              <a:t>2024-08-08</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E67701CF-52B3-40C4-9530-9F344B27B82E}" type="slidenum">
              <a:rPr lang="sv-SE" smtClean="0"/>
              <a:t>‹#›</a:t>
            </a:fld>
            <a:endParaRPr lang="sv-SE"/>
          </a:p>
        </p:txBody>
      </p:sp>
    </p:spTree>
    <p:extLst>
      <p:ext uri="{BB962C8B-B14F-4D97-AF65-F5344CB8AC3E}">
        <p14:creationId xmlns:p14="http://schemas.microsoft.com/office/powerpoint/2010/main" val="6745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7A907F-9E93-4378-92C8-2D38FEB8915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3C13ED75-B367-4422-8A2F-823DE33DAA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45F2FDDB-94E0-40D0-AC7A-EC6E817591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677FED58-7DCE-4ABE-AF65-B0865D145A50}"/>
              </a:ext>
            </a:extLst>
          </p:cNvPr>
          <p:cNvSpPr>
            <a:spLocks noGrp="1"/>
          </p:cNvSpPr>
          <p:nvPr>
            <p:ph type="dt" sz="half" idx="10"/>
          </p:nvPr>
        </p:nvSpPr>
        <p:spPr/>
        <p:txBody>
          <a:bodyPr/>
          <a:lstStyle/>
          <a:p>
            <a:fld id="{A9981B7D-2FFA-4FBB-81B4-3FD06787FFCC}" type="datetimeFigureOut">
              <a:rPr lang="sv-SE" smtClean="0"/>
              <a:t>2024-08-08</a:t>
            </a:fld>
            <a:endParaRPr lang="sv-SE"/>
          </a:p>
        </p:txBody>
      </p:sp>
      <p:sp>
        <p:nvSpPr>
          <p:cNvPr id="6" name="Platshållare för sidfot 5">
            <a:extLst>
              <a:ext uri="{FF2B5EF4-FFF2-40B4-BE49-F238E27FC236}">
                <a16:creationId xmlns:a16="http://schemas.microsoft.com/office/drawing/2014/main" id="{99876BD7-229E-4EA9-B9DE-314809092E2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C037C73-9D00-48EC-A20D-3048F49E11A9}"/>
              </a:ext>
            </a:extLst>
          </p:cNvPr>
          <p:cNvSpPr>
            <a:spLocks noGrp="1"/>
          </p:cNvSpPr>
          <p:nvPr>
            <p:ph type="sldNum" sz="quarter" idx="12"/>
          </p:nvPr>
        </p:nvSpPr>
        <p:spPr/>
        <p:txBody>
          <a:bodyPr/>
          <a:lstStyle/>
          <a:p>
            <a:fld id="{8AAD915E-B867-4B07-B4B4-E20C6686AE9F}" type="slidenum">
              <a:rPr lang="sv-SE" smtClean="0"/>
              <a:t>‹#›</a:t>
            </a:fld>
            <a:endParaRPr lang="sv-SE"/>
          </a:p>
        </p:txBody>
      </p:sp>
    </p:spTree>
    <p:extLst>
      <p:ext uri="{BB962C8B-B14F-4D97-AF65-F5344CB8AC3E}">
        <p14:creationId xmlns:p14="http://schemas.microsoft.com/office/powerpoint/2010/main" val="1107494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3B710D-958E-4C01-ADAF-CE3DCE8B925C}"/>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99B3B444-1C7E-4673-99E9-AA2D9D209F8B}"/>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6EE14DB-80EC-4FFB-BA47-2B796630B763}"/>
              </a:ext>
            </a:extLst>
          </p:cNvPr>
          <p:cNvSpPr>
            <a:spLocks noGrp="1"/>
          </p:cNvSpPr>
          <p:nvPr>
            <p:ph type="dt" sz="half" idx="10"/>
          </p:nvPr>
        </p:nvSpPr>
        <p:spPr/>
        <p:txBody>
          <a:bodyPr/>
          <a:lstStyle/>
          <a:p>
            <a:fld id="{A9981B7D-2FFA-4FBB-81B4-3FD06787FFCC}" type="datetimeFigureOut">
              <a:rPr lang="sv-SE" smtClean="0"/>
              <a:t>2024-08-08</a:t>
            </a:fld>
            <a:endParaRPr lang="sv-SE"/>
          </a:p>
        </p:txBody>
      </p:sp>
      <p:sp>
        <p:nvSpPr>
          <p:cNvPr id="5" name="Platshållare för sidfot 4">
            <a:extLst>
              <a:ext uri="{FF2B5EF4-FFF2-40B4-BE49-F238E27FC236}">
                <a16:creationId xmlns:a16="http://schemas.microsoft.com/office/drawing/2014/main" id="{1A8AB723-378C-4373-8049-6491BB1D060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60B1FA2-A901-42D9-B3AB-423F8ACD5945}"/>
              </a:ext>
            </a:extLst>
          </p:cNvPr>
          <p:cNvSpPr>
            <a:spLocks noGrp="1"/>
          </p:cNvSpPr>
          <p:nvPr>
            <p:ph type="sldNum" sz="quarter" idx="12"/>
          </p:nvPr>
        </p:nvSpPr>
        <p:spPr/>
        <p:txBody>
          <a:bodyPr/>
          <a:lstStyle/>
          <a:p>
            <a:fld id="{8AAD915E-B867-4B07-B4B4-E20C6686AE9F}" type="slidenum">
              <a:rPr lang="sv-SE" smtClean="0"/>
              <a:t>‹#›</a:t>
            </a:fld>
            <a:endParaRPr lang="sv-SE"/>
          </a:p>
        </p:txBody>
      </p:sp>
    </p:spTree>
    <p:extLst>
      <p:ext uri="{BB962C8B-B14F-4D97-AF65-F5344CB8AC3E}">
        <p14:creationId xmlns:p14="http://schemas.microsoft.com/office/powerpoint/2010/main" val="38261866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7958494A-FD04-4820-BA9A-721458212370}"/>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4217DD10-F246-49EE-84D9-DA5B596278AF}"/>
              </a:ext>
            </a:extLst>
          </p:cNvPr>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0EE8A35-487C-46A9-835C-3088F32C3154}"/>
              </a:ext>
            </a:extLst>
          </p:cNvPr>
          <p:cNvSpPr>
            <a:spLocks noGrp="1"/>
          </p:cNvSpPr>
          <p:nvPr>
            <p:ph type="dt" sz="half" idx="10"/>
          </p:nvPr>
        </p:nvSpPr>
        <p:spPr/>
        <p:txBody>
          <a:bodyPr/>
          <a:lstStyle/>
          <a:p>
            <a:fld id="{A9981B7D-2FFA-4FBB-81B4-3FD06787FFCC}" type="datetimeFigureOut">
              <a:rPr lang="sv-SE" smtClean="0"/>
              <a:t>2024-08-08</a:t>
            </a:fld>
            <a:endParaRPr lang="sv-SE"/>
          </a:p>
        </p:txBody>
      </p:sp>
      <p:sp>
        <p:nvSpPr>
          <p:cNvPr id="5" name="Platshållare för sidfot 4">
            <a:extLst>
              <a:ext uri="{FF2B5EF4-FFF2-40B4-BE49-F238E27FC236}">
                <a16:creationId xmlns:a16="http://schemas.microsoft.com/office/drawing/2014/main" id="{20C41D3C-5822-4C30-B21C-3080D6B6271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1227AC-E73D-4756-A679-08FCFAA604D9}"/>
              </a:ext>
            </a:extLst>
          </p:cNvPr>
          <p:cNvSpPr>
            <a:spLocks noGrp="1"/>
          </p:cNvSpPr>
          <p:nvPr>
            <p:ph type="sldNum" sz="quarter" idx="12"/>
          </p:nvPr>
        </p:nvSpPr>
        <p:spPr/>
        <p:txBody>
          <a:bodyPr/>
          <a:lstStyle/>
          <a:p>
            <a:fld id="{8AAD915E-B867-4B07-B4B4-E20C6686AE9F}" type="slidenum">
              <a:rPr lang="sv-SE" smtClean="0"/>
              <a:t>‹#›</a:t>
            </a:fld>
            <a:endParaRPr lang="sv-SE"/>
          </a:p>
        </p:txBody>
      </p:sp>
    </p:spTree>
    <p:extLst>
      <p:ext uri="{BB962C8B-B14F-4D97-AF65-F5344CB8AC3E}">
        <p14:creationId xmlns:p14="http://schemas.microsoft.com/office/powerpoint/2010/main" val="951244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sv-SE"/>
              <a:t>Klicka här för att ändra mall för rubrikformat</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Date Placeholder 3"/>
          <p:cNvSpPr>
            <a:spLocks noGrp="1"/>
          </p:cNvSpPr>
          <p:nvPr>
            <p:ph type="dt" sz="half" idx="10"/>
          </p:nvPr>
        </p:nvSpPr>
        <p:spPr/>
        <p:txBody>
          <a:bodyPr/>
          <a:lstStyle/>
          <a:p>
            <a:fld id="{4F13A9B6-8804-40C2-98FE-C2B3C4AF04D7}" type="datetimeFigureOut">
              <a:rPr lang="sv-SE" smtClean="0"/>
              <a:t>2024-08-08</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E67701CF-52B3-40C4-9530-9F344B27B82E}" type="slidenum">
              <a:rPr lang="sv-SE" smtClean="0"/>
              <a:t>‹#›</a:t>
            </a:fld>
            <a:endParaRPr lang="sv-SE"/>
          </a:p>
        </p:txBody>
      </p:sp>
    </p:spTree>
    <p:extLst>
      <p:ext uri="{BB962C8B-B14F-4D97-AF65-F5344CB8AC3E}">
        <p14:creationId xmlns:p14="http://schemas.microsoft.com/office/powerpoint/2010/main" val="1822175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4F13A9B6-8804-40C2-98FE-C2B3C4AF04D7}" type="datetimeFigureOut">
              <a:rPr lang="sv-SE" smtClean="0"/>
              <a:t>2024-08-08</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E67701CF-52B3-40C4-9530-9F344B27B82E}" type="slidenum">
              <a:rPr lang="sv-SE" smtClean="0"/>
              <a:t>‹#›</a:t>
            </a:fld>
            <a:endParaRPr lang="sv-SE"/>
          </a:p>
        </p:txBody>
      </p:sp>
    </p:spTree>
    <p:extLst>
      <p:ext uri="{BB962C8B-B14F-4D97-AF65-F5344CB8AC3E}">
        <p14:creationId xmlns:p14="http://schemas.microsoft.com/office/powerpoint/2010/main" val="1333323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sv-SE"/>
              <a:t>Klicka här för att ändra mall för rubrikformat</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Content Placeholder 3"/>
          <p:cNvSpPr>
            <a:spLocks noGrp="1"/>
          </p:cNvSpPr>
          <p:nvPr>
            <p:ph sz="half" idx="2"/>
          </p:nvPr>
        </p:nvSpPr>
        <p:spPr>
          <a:xfrm>
            <a:off x="839789"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172201"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4F13A9B6-8804-40C2-98FE-C2B3C4AF04D7}" type="datetimeFigureOut">
              <a:rPr lang="sv-SE" smtClean="0"/>
              <a:t>2024-08-08</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E67701CF-52B3-40C4-9530-9F344B27B82E}" type="slidenum">
              <a:rPr lang="sv-SE" smtClean="0"/>
              <a:t>‹#›</a:t>
            </a:fld>
            <a:endParaRPr lang="sv-SE"/>
          </a:p>
        </p:txBody>
      </p:sp>
    </p:spTree>
    <p:extLst>
      <p:ext uri="{BB962C8B-B14F-4D97-AF65-F5344CB8AC3E}">
        <p14:creationId xmlns:p14="http://schemas.microsoft.com/office/powerpoint/2010/main" val="882449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4F13A9B6-8804-40C2-98FE-C2B3C4AF04D7}" type="datetimeFigureOut">
              <a:rPr lang="sv-SE" smtClean="0"/>
              <a:t>2024-08-08</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E67701CF-52B3-40C4-9530-9F344B27B82E}" type="slidenum">
              <a:rPr lang="sv-SE" smtClean="0"/>
              <a:t>‹#›</a:t>
            </a:fld>
            <a:endParaRPr lang="sv-SE"/>
          </a:p>
        </p:txBody>
      </p:sp>
    </p:spTree>
    <p:extLst>
      <p:ext uri="{BB962C8B-B14F-4D97-AF65-F5344CB8AC3E}">
        <p14:creationId xmlns:p14="http://schemas.microsoft.com/office/powerpoint/2010/main" val="3009740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13A9B6-8804-40C2-98FE-C2B3C4AF04D7}" type="datetimeFigureOut">
              <a:rPr lang="sv-SE" smtClean="0"/>
              <a:t>2024-08-08</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E67701CF-52B3-40C4-9530-9F344B27B82E}" type="slidenum">
              <a:rPr lang="sv-SE" smtClean="0"/>
              <a:t>‹#›</a:t>
            </a:fld>
            <a:endParaRPr lang="sv-SE"/>
          </a:p>
        </p:txBody>
      </p:sp>
    </p:spTree>
    <p:extLst>
      <p:ext uri="{BB962C8B-B14F-4D97-AF65-F5344CB8AC3E}">
        <p14:creationId xmlns:p14="http://schemas.microsoft.com/office/powerpoint/2010/main" val="3092838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Date Placeholder 4"/>
          <p:cNvSpPr>
            <a:spLocks noGrp="1"/>
          </p:cNvSpPr>
          <p:nvPr>
            <p:ph type="dt" sz="half" idx="10"/>
          </p:nvPr>
        </p:nvSpPr>
        <p:spPr/>
        <p:txBody>
          <a:bodyPr/>
          <a:lstStyle/>
          <a:p>
            <a:fld id="{4F13A9B6-8804-40C2-98FE-C2B3C4AF04D7}" type="datetimeFigureOut">
              <a:rPr lang="sv-SE" smtClean="0"/>
              <a:t>2024-08-08</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E67701CF-52B3-40C4-9530-9F344B27B82E}" type="slidenum">
              <a:rPr lang="sv-SE" smtClean="0"/>
              <a:t>‹#›</a:t>
            </a:fld>
            <a:endParaRPr lang="sv-SE"/>
          </a:p>
        </p:txBody>
      </p:sp>
    </p:spTree>
    <p:extLst>
      <p:ext uri="{BB962C8B-B14F-4D97-AF65-F5344CB8AC3E}">
        <p14:creationId xmlns:p14="http://schemas.microsoft.com/office/powerpoint/2010/main" val="3927041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Date Placeholder 4"/>
          <p:cNvSpPr>
            <a:spLocks noGrp="1"/>
          </p:cNvSpPr>
          <p:nvPr>
            <p:ph type="dt" sz="half" idx="10"/>
          </p:nvPr>
        </p:nvSpPr>
        <p:spPr/>
        <p:txBody>
          <a:bodyPr/>
          <a:lstStyle/>
          <a:p>
            <a:fld id="{4F13A9B6-8804-40C2-98FE-C2B3C4AF04D7}" type="datetimeFigureOut">
              <a:rPr lang="sv-SE" smtClean="0"/>
              <a:t>2024-08-08</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E67701CF-52B3-40C4-9530-9F344B27B82E}" type="slidenum">
              <a:rPr lang="sv-SE" smtClean="0"/>
              <a:t>‹#›</a:t>
            </a:fld>
            <a:endParaRPr lang="sv-SE"/>
          </a:p>
        </p:txBody>
      </p:sp>
    </p:spTree>
    <p:extLst>
      <p:ext uri="{BB962C8B-B14F-4D97-AF65-F5344CB8AC3E}">
        <p14:creationId xmlns:p14="http://schemas.microsoft.com/office/powerpoint/2010/main" val="2360134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908738"/>
            <a:ext cx="10515600" cy="1325563"/>
          </a:xfrm>
          <a:prstGeom prst="rect">
            <a:avLst/>
          </a:prstGeom>
        </p:spPr>
        <p:txBody>
          <a:bodyPr vert="horz" lIns="91440" tIns="45720" rIns="91440" bIns="45720" rtlCol="0" anchor="ctr">
            <a:normAutofit/>
          </a:bodyPr>
          <a:lstStyle/>
          <a:p>
            <a:r>
              <a:rPr lang="sv-SE" dirty="0"/>
              <a:t>Klicka här för att ändra mall för rubrikformat</a:t>
            </a:r>
            <a:endParaRPr lang="en-US" dirty="0"/>
          </a:p>
        </p:txBody>
      </p:sp>
      <p:sp>
        <p:nvSpPr>
          <p:cNvPr id="3" name="Text Placeholder 2"/>
          <p:cNvSpPr>
            <a:spLocks noGrp="1"/>
          </p:cNvSpPr>
          <p:nvPr>
            <p:ph type="body" idx="1"/>
          </p:nvPr>
        </p:nvSpPr>
        <p:spPr>
          <a:xfrm>
            <a:off x="838200" y="2447171"/>
            <a:ext cx="10515600" cy="3729792"/>
          </a:xfrm>
          <a:prstGeom prst="rect">
            <a:avLst/>
          </a:prstGeom>
        </p:spPr>
        <p:txBody>
          <a:bodyPr vert="horz" lIns="91440" tIns="45720" rIns="91440" bIns="4572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13A9B6-8804-40C2-98FE-C2B3C4AF04D7}" type="datetimeFigureOut">
              <a:rPr lang="sv-SE" smtClean="0"/>
              <a:t>2024-08-08</a:t>
            </a:fld>
            <a:endParaRPr lang="sv-SE"/>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701CF-52B3-40C4-9530-9F344B27B82E}" type="slidenum">
              <a:rPr lang="sv-SE" smtClean="0"/>
              <a:t>‹#›</a:t>
            </a:fld>
            <a:endParaRPr lang="sv-SE"/>
          </a:p>
        </p:txBody>
      </p:sp>
      <p:pic>
        <p:nvPicPr>
          <p:cNvPr id="8" name="Bildobjekt 7">
            <a:extLst>
              <a:ext uri="{FF2B5EF4-FFF2-40B4-BE49-F238E27FC236}">
                <a16:creationId xmlns:a16="http://schemas.microsoft.com/office/drawing/2014/main" id="{892E4EF3-55E5-41BC-AFBC-57EECAAF1E1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
            <a:ext cx="12192000" cy="695867"/>
          </a:xfrm>
          <a:prstGeom prst="rect">
            <a:avLst/>
          </a:prstGeom>
        </p:spPr>
      </p:pic>
      <p:pic>
        <p:nvPicPr>
          <p:cNvPr id="10" name="Bildobjekt 9">
            <a:extLst>
              <a:ext uri="{FF2B5EF4-FFF2-40B4-BE49-F238E27FC236}">
                <a16:creationId xmlns:a16="http://schemas.microsoft.com/office/drawing/2014/main" id="{9DE1E98D-36C7-448F-B306-61F2D2329564}"/>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2729" t="31956"/>
          <a:stretch/>
        </p:blipFill>
        <p:spPr>
          <a:xfrm>
            <a:off x="0" y="6721476"/>
            <a:ext cx="12192000" cy="136524"/>
          </a:xfrm>
          <a:prstGeom prst="rect">
            <a:avLst/>
          </a:prstGeom>
        </p:spPr>
      </p:pic>
      <p:pic>
        <p:nvPicPr>
          <p:cNvPr id="12" name="Bildobjekt 11">
            <a:extLst>
              <a:ext uri="{FF2B5EF4-FFF2-40B4-BE49-F238E27FC236}">
                <a16:creationId xmlns:a16="http://schemas.microsoft.com/office/drawing/2014/main" id="{06FAB77D-D5AD-4CE6-98D3-6BA3E911D91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123090" y="139433"/>
            <a:ext cx="1718061" cy="457580"/>
          </a:xfrm>
          <a:prstGeom prst="rect">
            <a:avLst/>
          </a:prstGeom>
        </p:spPr>
      </p:pic>
    </p:spTree>
    <p:extLst>
      <p:ext uri="{BB962C8B-B14F-4D97-AF65-F5344CB8AC3E}">
        <p14:creationId xmlns:p14="http://schemas.microsoft.com/office/powerpoint/2010/main" val="175483072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3600" kern="1200" baseline="0">
          <a:solidFill>
            <a:srgbClr val="C00000"/>
          </a:solidFill>
          <a:latin typeface="Source Sans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D5382F1-D2EA-44CF-A337-44A817C509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6E2ECE16-0074-4A4D-9F12-BE287B1D5F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1DEA797-7C4F-4DCD-B633-95A6369907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981B7D-2FFA-4FBB-81B4-3FD06787FFCC}" type="datetimeFigureOut">
              <a:rPr lang="sv-SE" smtClean="0"/>
              <a:t>2024-08-08</a:t>
            </a:fld>
            <a:endParaRPr lang="sv-SE"/>
          </a:p>
        </p:txBody>
      </p:sp>
      <p:sp>
        <p:nvSpPr>
          <p:cNvPr id="5" name="Platshållare för sidfot 4">
            <a:extLst>
              <a:ext uri="{FF2B5EF4-FFF2-40B4-BE49-F238E27FC236}">
                <a16:creationId xmlns:a16="http://schemas.microsoft.com/office/drawing/2014/main" id="{387A74D3-D951-4D75-B2D6-5658117BEA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857FA286-3C3A-4A91-B636-B572BA32D8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D915E-B867-4B07-B4B4-E20C6686AE9F}" type="slidenum">
              <a:rPr lang="sv-SE" smtClean="0"/>
              <a:t>‹#›</a:t>
            </a:fld>
            <a:endParaRPr lang="sv-SE"/>
          </a:p>
        </p:txBody>
      </p:sp>
    </p:spTree>
    <p:extLst>
      <p:ext uri="{BB962C8B-B14F-4D97-AF65-F5344CB8AC3E}">
        <p14:creationId xmlns:p14="http://schemas.microsoft.com/office/powerpoint/2010/main" val="88689264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play.mediaflow.com/ovp/16/82LEJOHRYC"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play.mediaflow.com/ovp/16/79LERIGNM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primarvardenshalsoenhet@kronoberg.s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www.regionkronoberg.se/vardgivare/arbetsomraden-processer/folkhalsa/halsolaget-i-Kronoberg/" TargetMode="External"/><Relationship Id="rId3" Type="http://schemas.openxmlformats.org/officeDocument/2006/relationships/hyperlink" Target="https://www.youtube.com/watch?v=yDsrZbrGr1U" TargetMode="External"/><Relationship Id="rId7" Type="http://schemas.openxmlformats.org/officeDocument/2006/relationships/hyperlink" Target="http://livsstilkronoberg.se/" TargetMode="External"/><Relationship Id="rId12" Type="http://schemas.openxmlformats.org/officeDocument/2006/relationships/hyperlink" Target="https://www.folkhalsomyndigheten.se/livsvillkor-levnadsvanor/andts/andts-anvandning-och-ohalsa/anvandning/narkotikaanvandningen-och-utvecklingen/narkotikasituationen-i-europa-och-varlde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www.fullkoll.nu/" TargetMode="External"/><Relationship Id="rId11" Type="http://schemas.openxmlformats.org/officeDocument/2006/relationships/hyperlink" Target="https://www.can.se/publikationer/cannabiskonsumtionens-fordelning-i-befolkningen/" TargetMode="External"/><Relationship Id="rId5" Type="http://schemas.openxmlformats.org/officeDocument/2006/relationships/hyperlink" Target="https://www.drugsmart.se/" TargetMode="External"/><Relationship Id="rId10" Type="http://schemas.openxmlformats.org/officeDocument/2006/relationships/hyperlink" Target="https://catalog.lansstyrelsen.se/store/13/resource/DO_2019_44" TargetMode="External"/><Relationship Id="rId4" Type="http://schemas.openxmlformats.org/officeDocument/2006/relationships/hyperlink" Target="https://www.lansstyrelsen.se/kronoberg/samhalle/social-hallbarhet/andts/andts-samordning.html" TargetMode="External"/><Relationship Id="rId9" Type="http://schemas.openxmlformats.org/officeDocument/2006/relationships/hyperlink" Target="https://www.can.se/publikationer/cans-nationella-skolundersokning-2023/"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app.powerbi.com/view?r=eyJrIjoiZWY2OTliN2QtMjM3MC00NDVhLThjN2QtNmViM2YxOTU2OTExIiwidCI6IjI2NTYzNmQwLWQ1NGItNDE3MC04YzkyLTkyNDUyMDMzYTJlMyIsImMiOjh9"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play.mediaflow.com/ovp/16/02LEK955P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A707F19-DD47-40BC-96D3-5BACB2475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829" y="1458411"/>
            <a:ext cx="8825309" cy="4927678"/>
          </a:xfrm>
          <a:prstGeom prst="rect">
            <a:avLst/>
          </a:prstGeom>
        </p:spPr>
      </p:pic>
      <p:sp>
        <p:nvSpPr>
          <p:cNvPr id="2" name="Rubrik 1">
            <a:extLst>
              <a:ext uri="{FF2B5EF4-FFF2-40B4-BE49-F238E27FC236}">
                <a16:creationId xmlns:a16="http://schemas.microsoft.com/office/drawing/2014/main" id="{8E20484C-437A-4805-854E-AEA3F07E4CF7}"/>
              </a:ext>
            </a:extLst>
          </p:cNvPr>
          <p:cNvSpPr>
            <a:spLocks noGrp="1"/>
          </p:cNvSpPr>
          <p:nvPr>
            <p:ph type="ctrTitle" idx="4294967295"/>
          </p:nvPr>
        </p:nvSpPr>
        <p:spPr>
          <a:xfrm>
            <a:off x="313264" y="-81643"/>
            <a:ext cx="6644108" cy="4527854"/>
          </a:xfrm>
        </p:spPr>
        <p:txBody>
          <a:bodyPr/>
          <a:lstStyle/>
          <a:p>
            <a:r>
              <a:rPr lang="sv-SE" sz="5400" dirty="0">
                <a:solidFill>
                  <a:srgbClr val="F39800"/>
                </a:solidFill>
                <a:latin typeface="Brandon Grotesque Black" panose="020B0A03020203060202" pitchFamily="34" charset="0"/>
              </a:rPr>
              <a:t>DU </a:t>
            </a:r>
            <a:r>
              <a:rPr lang="sv-SE" sz="5400" dirty="0">
                <a:solidFill>
                  <a:srgbClr val="FF9900"/>
                </a:solidFill>
                <a:latin typeface="Brandon Grotesque Black" panose="020B0A03020203060202" pitchFamily="34" charset="0"/>
              </a:rPr>
              <a:t>SPELAR</a:t>
            </a:r>
            <a:r>
              <a:rPr lang="sv-SE" sz="5400" dirty="0">
                <a:solidFill>
                  <a:srgbClr val="F39800"/>
                </a:solidFill>
                <a:latin typeface="Brandon Grotesque Black" panose="020B0A03020203060202" pitchFamily="34" charset="0"/>
              </a:rPr>
              <a:t> ROLL!</a:t>
            </a:r>
            <a:br>
              <a:rPr lang="sv-SE" sz="5400" dirty="0">
                <a:solidFill>
                  <a:srgbClr val="002060"/>
                </a:solidFill>
              </a:rPr>
            </a:br>
            <a:r>
              <a:rPr lang="sv-SE" sz="5400" dirty="0">
                <a:solidFill>
                  <a:srgbClr val="F39800"/>
                </a:solidFill>
              </a:rPr>
              <a:t> </a:t>
            </a:r>
            <a:br>
              <a:rPr lang="sv-SE" dirty="0">
                <a:solidFill>
                  <a:srgbClr val="F39800"/>
                </a:solidFill>
              </a:rPr>
            </a:br>
            <a:r>
              <a:rPr lang="sv-SE" sz="4000" dirty="0">
                <a:solidFill>
                  <a:srgbClr val="006633"/>
                </a:solidFill>
                <a:latin typeface="Brandon Grotesque Black" panose="020B0A03020203060202" pitchFamily="34" charset="0"/>
              </a:rPr>
              <a:t>Om ungdomar </a:t>
            </a:r>
            <a:br>
              <a:rPr lang="sv-SE" sz="4000" dirty="0">
                <a:solidFill>
                  <a:srgbClr val="006633"/>
                </a:solidFill>
                <a:latin typeface="Brandon Grotesque Black" panose="020B0A03020203060202" pitchFamily="34" charset="0"/>
              </a:rPr>
            </a:br>
            <a:r>
              <a:rPr lang="sv-SE" sz="4000" dirty="0">
                <a:solidFill>
                  <a:srgbClr val="006633"/>
                </a:solidFill>
                <a:latin typeface="Brandon Grotesque Black" panose="020B0A03020203060202" pitchFamily="34" charset="0"/>
              </a:rPr>
              <a:t>och cannabis</a:t>
            </a:r>
            <a:endParaRPr lang="sv-SE" dirty="0">
              <a:solidFill>
                <a:srgbClr val="006633"/>
              </a:solidFill>
              <a:latin typeface="Brandon Grotesque Black" panose="020B0A03020203060202" pitchFamily="34" charset="0"/>
            </a:endParaRPr>
          </a:p>
        </p:txBody>
      </p:sp>
      <p:sp>
        <p:nvSpPr>
          <p:cNvPr id="6" name="textruta 5">
            <a:extLst>
              <a:ext uri="{FF2B5EF4-FFF2-40B4-BE49-F238E27FC236}">
                <a16:creationId xmlns:a16="http://schemas.microsoft.com/office/drawing/2014/main" id="{CFEE0BE6-94AC-432F-AA31-5D8B19CBEFAC}"/>
              </a:ext>
            </a:extLst>
          </p:cNvPr>
          <p:cNvSpPr txBox="1"/>
          <p:nvPr/>
        </p:nvSpPr>
        <p:spPr>
          <a:xfrm>
            <a:off x="10100629" y="6386089"/>
            <a:ext cx="2517731" cy="307777"/>
          </a:xfrm>
          <a:prstGeom prst="rect">
            <a:avLst/>
          </a:prstGeom>
          <a:noFill/>
        </p:spPr>
        <p:txBody>
          <a:bodyPr wrap="square" rtlCol="0">
            <a:spAutoFit/>
          </a:bodyPr>
          <a:lstStyle/>
          <a:p>
            <a:pPr defTabSz="457200"/>
            <a:r>
              <a:rPr lang="sv-SE" sz="1400" dirty="0">
                <a:solidFill>
                  <a:prstClr val="black"/>
                </a:solidFill>
                <a:latin typeface="Brandon Grotesque Black" panose="020B0A03020203060202" pitchFamily="34" charset="0"/>
              </a:rPr>
              <a:t>Illustration: Lotta Sjöberg</a:t>
            </a:r>
          </a:p>
        </p:txBody>
      </p:sp>
    </p:spTree>
    <p:extLst>
      <p:ext uri="{BB962C8B-B14F-4D97-AF65-F5344CB8AC3E}">
        <p14:creationId xmlns:p14="http://schemas.microsoft.com/office/powerpoint/2010/main" val="778949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687E45B3-95CF-4896-B364-949DC3BCCAE2}"/>
              </a:ext>
            </a:extLst>
          </p:cNvPr>
          <p:cNvSpPr>
            <a:spLocks noGrp="1"/>
          </p:cNvSpPr>
          <p:nvPr>
            <p:ph type="title"/>
          </p:nvPr>
        </p:nvSpPr>
        <p:spPr/>
        <p:txBody>
          <a:bodyPr>
            <a:normAutofit/>
          </a:bodyPr>
          <a:lstStyle/>
          <a:p>
            <a:r>
              <a:rPr lang="sv-SE" sz="4000" dirty="0">
                <a:solidFill>
                  <a:srgbClr val="F39800"/>
                </a:solidFill>
                <a:latin typeface="Brandon Grotesque Black" panose="020B0A03020203060202" pitchFamily="34" charset="0"/>
              </a:rPr>
              <a:t>Att </a:t>
            </a:r>
            <a:r>
              <a:rPr lang="sv-SE" sz="4000" dirty="0">
                <a:solidFill>
                  <a:srgbClr val="006633"/>
                </a:solidFill>
                <a:latin typeface="Brandon Grotesque Black" panose="020B0A03020203060202" pitchFamily="34" charset="0"/>
              </a:rPr>
              <a:t>upptäcka </a:t>
            </a:r>
            <a:r>
              <a:rPr lang="sv-SE" sz="4000" dirty="0">
                <a:solidFill>
                  <a:srgbClr val="F39800"/>
                </a:solidFill>
                <a:latin typeface="Brandon Grotesque Black" panose="020B0A03020203060202" pitchFamily="34" charset="0"/>
              </a:rPr>
              <a:t>cannabisbruk</a:t>
            </a:r>
          </a:p>
        </p:txBody>
      </p:sp>
      <p:pic>
        <p:nvPicPr>
          <p:cNvPr id="6" name="Bildobjekt 5">
            <a:extLst>
              <a:ext uri="{FF2B5EF4-FFF2-40B4-BE49-F238E27FC236}">
                <a16:creationId xmlns:a16="http://schemas.microsoft.com/office/drawing/2014/main" id="{224E5A8B-0222-4014-99D2-2712EE885BF4}"/>
              </a:ext>
            </a:extLst>
          </p:cNvPr>
          <p:cNvPicPr>
            <a:picLocks noChangeAspect="1"/>
          </p:cNvPicPr>
          <p:nvPr/>
        </p:nvPicPr>
        <p:blipFill>
          <a:blip r:embed="rId3"/>
          <a:stretch>
            <a:fillRect/>
          </a:stretch>
        </p:blipFill>
        <p:spPr>
          <a:xfrm>
            <a:off x="1935769" y="1873095"/>
            <a:ext cx="8320462" cy="4483721"/>
          </a:xfrm>
          <a:prstGeom prst="rect">
            <a:avLst/>
          </a:prstGeom>
        </p:spPr>
      </p:pic>
      <p:sp>
        <p:nvSpPr>
          <p:cNvPr id="2" name="Rektangel 1">
            <a:extLst>
              <a:ext uri="{FF2B5EF4-FFF2-40B4-BE49-F238E27FC236}">
                <a16:creationId xmlns:a16="http://schemas.microsoft.com/office/drawing/2014/main" id="{29847B6F-A521-46CE-B345-28613BF952CC}"/>
              </a:ext>
            </a:extLst>
          </p:cNvPr>
          <p:cNvSpPr/>
          <p:nvPr/>
        </p:nvSpPr>
        <p:spPr>
          <a:xfrm>
            <a:off x="3940249" y="6356816"/>
            <a:ext cx="4311501" cy="369332"/>
          </a:xfrm>
          <a:prstGeom prst="rect">
            <a:avLst/>
          </a:prstGeom>
        </p:spPr>
        <p:txBody>
          <a:bodyPr wrap="none">
            <a:spAutoFit/>
          </a:bodyPr>
          <a:lstStyle/>
          <a:p>
            <a:pPr lvl="0"/>
            <a:r>
              <a:rPr lang="sv-SE" dirty="0">
                <a:hlinkClick r:id="rId4"/>
              </a:rPr>
              <a:t>Att upptäcka cannabisbruk (mediaflow.com)</a:t>
            </a:r>
            <a:endParaRPr lang="sv-SE" dirty="0"/>
          </a:p>
        </p:txBody>
      </p:sp>
    </p:spTree>
    <p:extLst>
      <p:ext uri="{BB962C8B-B14F-4D97-AF65-F5344CB8AC3E}">
        <p14:creationId xmlns:p14="http://schemas.microsoft.com/office/powerpoint/2010/main" val="2599267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16AB16-58B3-4101-B4AF-DC9FF2772539}"/>
              </a:ext>
            </a:extLst>
          </p:cNvPr>
          <p:cNvSpPr>
            <a:spLocks noGrp="1"/>
          </p:cNvSpPr>
          <p:nvPr>
            <p:ph type="title"/>
          </p:nvPr>
        </p:nvSpPr>
        <p:spPr/>
        <p:txBody>
          <a:bodyPr>
            <a:normAutofit/>
          </a:bodyPr>
          <a:lstStyle/>
          <a:p>
            <a:r>
              <a:rPr lang="sv-SE" sz="4000" dirty="0">
                <a:solidFill>
                  <a:srgbClr val="F39800"/>
                </a:solidFill>
                <a:latin typeface="Brandon Grotesque Black" panose="020B0A03020203060202" pitchFamily="34" charset="0"/>
              </a:rPr>
              <a:t>Vad gör jag om </a:t>
            </a:r>
            <a:r>
              <a:rPr lang="sv-SE" sz="4000" dirty="0">
                <a:solidFill>
                  <a:srgbClr val="006633"/>
                </a:solidFill>
                <a:latin typeface="Brandon Grotesque Black" panose="020B0A03020203060202" pitchFamily="34" charset="0"/>
              </a:rPr>
              <a:t>min ungdom </a:t>
            </a:r>
            <a:r>
              <a:rPr lang="sv-SE" sz="4000" dirty="0">
                <a:solidFill>
                  <a:srgbClr val="F39800"/>
                </a:solidFill>
                <a:latin typeface="Brandon Grotesque Black" panose="020B0A03020203060202" pitchFamily="34" charset="0"/>
              </a:rPr>
              <a:t>har fått problem med </a:t>
            </a:r>
            <a:r>
              <a:rPr lang="sv-SE" sz="4000" dirty="0">
                <a:solidFill>
                  <a:srgbClr val="006633"/>
                </a:solidFill>
                <a:latin typeface="Brandon Grotesque Black" panose="020B0A03020203060202" pitchFamily="34" charset="0"/>
              </a:rPr>
              <a:t>cannabis?</a:t>
            </a:r>
          </a:p>
        </p:txBody>
      </p:sp>
      <p:sp>
        <p:nvSpPr>
          <p:cNvPr id="3" name="Platshållare för innehåll 2">
            <a:extLst>
              <a:ext uri="{FF2B5EF4-FFF2-40B4-BE49-F238E27FC236}">
                <a16:creationId xmlns:a16="http://schemas.microsoft.com/office/drawing/2014/main" id="{2EF16DF2-9432-4BAB-9236-F3E2ABD1100A}"/>
              </a:ext>
            </a:extLst>
          </p:cNvPr>
          <p:cNvSpPr>
            <a:spLocks noGrp="1"/>
          </p:cNvSpPr>
          <p:nvPr>
            <p:ph idx="1"/>
          </p:nvPr>
        </p:nvSpPr>
        <p:spPr>
          <a:xfrm>
            <a:off x="838200" y="2447171"/>
            <a:ext cx="7408653" cy="3729792"/>
          </a:xfrm>
        </p:spPr>
        <p:txBody>
          <a:bodyPr>
            <a:normAutofit/>
          </a:bodyPr>
          <a:lstStyle/>
          <a:p>
            <a:pPr>
              <a:lnSpc>
                <a:spcPct val="150000"/>
              </a:lnSpc>
              <a:buClr>
                <a:srgbClr val="006633"/>
              </a:buClr>
              <a:buFont typeface="Wingdings" panose="05000000000000000000" pitchFamily="2" charset="2"/>
              <a:buChar char="§"/>
            </a:pPr>
            <a:r>
              <a:rPr lang="sv-SE" sz="2400" dirty="0">
                <a:latin typeface="Brandon Grotesque Black" panose="020B0A03020203060202" pitchFamily="34" charset="0"/>
              </a:rPr>
              <a:t>Ta reda på mer, ställ frågor till din ungdom </a:t>
            </a:r>
          </a:p>
          <a:p>
            <a:pPr>
              <a:lnSpc>
                <a:spcPct val="150000"/>
              </a:lnSpc>
              <a:buClr>
                <a:srgbClr val="006633"/>
              </a:buClr>
              <a:buFont typeface="Wingdings" panose="05000000000000000000" pitchFamily="2" charset="2"/>
              <a:buChar char="§"/>
            </a:pPr>
            <a:r>
              <a:rPr lang="sv-SE" sz="2400" dirty="0">
                <a:latin typeface="Brandon Grotesque Black" panose="020B0A03020203060202" pitchFamily="34" charset="0"/>
              </a:rPr>
              <a:t>Ställ krav - viktigt att du markerar att det inte är ok </a:t>
            </a:r>
          </a:p>
          <a:p>
            <a:pPr>
              <a:lnSpc>
                <a:spcPct val="150000"/>
              </a:lnSpc>
              <a:buClr>
                <a:srgbClr val="006633"/>
              </a:buClr>
              <a:buFont typeface="Wingdings" panose="05000000000000000000" pitchFamily="2" charset="2"/>
              <a:buChar char="§"/>
            </a:pPr>
            <a:r>
              <a:rPr lang="sv-SE" sz="2400" dirty="0">
                <a:latin typeface="Brandon Grotesque Black" panose="020B0A03020203060202" pitchFamily="34" charset="0"/>
              </a:rPr>
              <a:t>Var rak och ärlig</a:t>
            </a:r>
          </a:p>
          <a:p>
            <a:pPr>
              <a:lnSpc>
                <a:spcPct val="150000"/>
              </a:lnSpc>
              <a:buClr>
                <a:srgbClr val="006633"/>
              </a:buClr>
              <a:buFont typeface="Wingdings" panose="05000000000000000000" pitchFamily="2" charset="2"/>
              <a:buChar char="§"/>
            </a:pPr>
            <a:r>
              <a:rPr lang="sv-SE" sz="2400" dirty="0">
                <a:latin typeface="Brandon Grotesque Black" panose="020B0A03020203060202" pitchFamily="34" charset="0"/>
              </a:rPr>
              <a:t>Oron kommer av din kärlek till ungdomen</a:t>
            </a:r>
          </a:p>
          <a:p>
            <a:pPr>
              <a:lnSpc>
                <a:spcPct val="150000"/>
              </a:lnSpc>
              <a:buClr>
                <a:srgbClr val="006633"/>
              </a:buClr>
              <a:buFont typeface="Wingdings" panose="05000000000000000000" pitchFamily="2" charset="2"/>
              <a:buChar char="§"/>
            </a:pPr>
            <a:r>
              <a:rPr lang="sv-SE" sz="2400" dirty="0">
                <a:latin typeface="Brandon Grotesque Black" panose="020B0A03020203060202" pitchFamily="34" charset="0"/>
              </a:rPr>
              <a:t>Ta hjälp av professionella</a:t>
            </a:r>
          </a:p>
        </p:txBody>
      </p:sp>
    </p:spTree>
    <p:extLst>
      <p:ext uri="{BB962C8B-B14F-4D97-AF65-F5344CB8AC3E}">
        <p14:creationId xmlns:p14="http://schemas.microsoft.com/office/powerpoint/2010/main" val="2429080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21A4CE-2C21-40A2-BDEB-BF5FC1E6264B}"/>
              </a:ext>
            </a:extLst>
          </p:cNvPr>
          <p:cNvSpPr>
            <a:spLocks noGrp="1"/>
          </p:cNvSpPr>
          <p:nvPr>
            <p:ph type="title"/>
          </p:nvPr>
        </p:nvSpPr>
        <p:spPr/>
        <p:txBody>
          <a:bodyPr>
            <a:normAutofit/>
          </a:bodyPr>
          <a:lstStyle/>
          <a:p>
            <a:r>
              <a:rPr lang="sv-SE" sz="4000" dirty="0">
                <a:solidFill>
                  <a:srgbClr val="FF9900"/>
                </a:solidFill>
                <a:latin typeface="Brandon Grotesque Black" panose="020B0A03020203060202" pitchFamily="34" charset="0"/>
              </a:rPr>
              <a:t>Möjlighet</a:t>
            </a:r>
            <a:r>
              <a:rPr lang="sv-SE" sz="4000" dirty="0">
                <a:solidFill>
                  <a:srgbClr val="F39800"/>
                </a:solidFill>
                <a:latin typeface="Brandon Grotesque Black" panose="020B0A03020203060202" pitchFamily="34" charset="0"/>
              </a:rPr>
              <a:t> till </a:t>
            </a:r>
            <a:r>
              <a:rPr lang="sv-SE" sz="4000" dirty="0">
                <a:solidFill>
                  <a:srgbClr val="006633"/>
                </a:solidFill>
                <a:latin typeface="Brandon Grotesque Black" panose="020B0A03020203060202" pitchFamily="34" charset="0"/>
              </a:rPr>
              <a:t>hjälp</a:t>
            </a:r>
            <a:r>
              <a:rPr lang="sv-SE" sz="4000" dirty="0">
                <a:solidFill>
                  <a:srgbClr val="FF9900"/>
                </a:solidFill>
                <a:latin typeface="Brandon Grotesque Black" panose="020B0A03020203060202" pitchFamily="34" charset="0"/>
              </a:rPr>
              <a:t> och </a:t>
            </a:r>
            <a:r>
              <a:rPr lang="sv-SE" sz="4000" dirty="0">
                <a:solidFill>
                  <a:srgbClr val="006633"/>
                </a:solidFill>
                <a:latin typeface="Brandon Grotesque Black" panose="020B0A03020203060202" pitchFamily="34" charset="0"/>
              </a:rPr>
              <a:t>stöd</a:t>
            </a:r>
          </a:p>
        </p:txBody>
      </p:sp>
      <p:pic>
        <p:nvPicPr>
          <p:cNvPr id="3" name="Bildobjekt 2">
            <a:extLst>
              <a:ext uri="{FF2B5EF4-FFF2-40B4-BE49-F238E27FC236}">
                <a16:creationId xmlns:a16="http://schemas.microsoft.com/office/drawing/2014/main" id="{939A09F6-7D70-4A2C-A969-0C5B8CB442E0}"/>
              </a:ext>
            </a:extLst>
          </p:cNvPr>
          <p:cNvPicPr>
            <a:picLocks noChangeAspect="1"/>
          </p:cNvPicPr>
          <p:nvPr/>
        </p:nvPicPr>
        <p:blipFill rotWithShape="1">
          <a:blip r:embed="rId3"/>
          <a:srcRect l="5064" t="13713" r="28101" b="19451"/>
          <a:stretch/>
        </p:blipFill>
        <p:spPr>
          <a:xfrm>
            <a:off x="2328438" y="1973165"/>
            <a:ext cx="7535119" cy="4238504"/>
          </a:xfrm>
          <a:prstGeom prst="rect">
            <a:avLst/>
          </a:prstGeom>
        </p:spPr>
      </p:pic>
      <p:sp>
        <p:nvSpPr>
          <p:cNvPr id="4" name="Rektangel 3">
            <a:extLst>
              <a:ext uri="{FF2B5EF4-FFF2-40B4-BE49-F238E27FC236}">
                <a16:creationId xmlns:a16="http://schemas.microsoft.com/office/drawing/2014/main" id="{9A16E6DE-72D6-49FA-BBD8-4757E26F073C}"/>
              </a:ext>
            </a:extLst>
          </p:cNvPr>
          <p:cNvSpPr/>
          <p:nvPr/>
        </p:nvSpPr>
        <p:spPr>
          <a:xfrm>
            <a:off x="3653790" y="6211669"/>
            <a:ext cx="5238229" cy="369332"/>
          </a:xfrm>
          <a:prstGeom prst="rect">
            <a:avLst/>
          </a:prstGeom>
        </p:spPr>
        <p:txBody>
          <a:bodyPr wrap="none">
            <a:spAutoFit/>
          </a:bodyPr>
          <a:lstStyle/>
          <a:p>
            <a:pPr defTabSz="457200"/>
            <a:r>
              <a:rPr lang="sv-SE" dirty="0">
                <a:hlinkClick r:id="rId4"/>
              </a:rPr>
              <a:t>Livsstil Kronoberg - Nicklas Lundgren (mediaflow.com)</a:t>
            </a:r>
            <a:endParaRPr lang="sv-SE" dirty="0">
              <a:solidFill>
                <a:prstClr val="black"/>
              </a:solidFill>
              <a:latin typeface="Calibri" panose="020F0502020204030204"/>
            </a:endParaRPr>
          </a:p>
        </p:txBody>
      </p:sp>
    </p:spTree>
    <p:extLst>
      <p:ext uri="{BB962C8B-B14F-4D97-AF65-F5344CB8AC3E}">
        <p14:creationId xmlns:p14="http://schemas.microsoft.com/office/powerpoint/2010/main" val="3774544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ilder_tonarsparloren27.jpg">
            <a:extLst>
              <a:ext uri="{FF2B5EF4-FFF2-40B4-BE49-F238E27FC236}">
                <a16:creationId xmlns:a16="http://schemas.microsoft.com/office/drawing/2014/main" id="{654ABC5C-29FB-4C7B-8D9C-742DCB51FB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3913"/>
          <a:stretch/>
        </p:blipFill>
        <p:spPr>
          <a:xfrm>
            <a:off x="1007247" y="143348"/>
            <a:ext cx="10177506" cy="6571303"/>
          </a:xfrm>
          <a:prstGeom prst="rect">
            <a:avLst/>
          </a:prstGeom>
        </p:spPr>
      </p:pic>
      <p:sp>
        <p:nvSpPr>
          <p:cNvPr id="5" name="textruta 4">
            <a:extLst>
              <a:ext uri="{FF2B5EF4-FFF2-40B4-BE49-F238E27FC236}">
                <a16:creationId xmlns:a16="http://schemas.microsoft.com/office/drawing/2014/main" id="{6B5B6DC2-CE02-4812-98F3-CE55C3546880}"/>
              </a:ext>
            </a:extLst>
          </p:cNvPr>
          <p:cNvSpPr txBox="1"/>
          <p:nvPr/>
        </p:nvSpPr>
        <p:spPr>
          <a:xfrm>
            <a:off x="8723085" y="5983786"/>
            <a:ext cx="2461668" cy="523220"/>
          </a:xfrm>
          <a:prstGeom prst="rect">
            <a:avLst/>
          </a:prstGeom>
          <a:noFill/>
        </p:spPr>
        <p:txBody>
          <a:bodyPr wrap="square" rtlCol="0">
            <a:spAutoFit/>
          </a:bodyPr>
          <a:lstStyle/>
          <a:p>
            <a:pPr defTabSz="457200"/>
            <a:br>
              <a:rPr lang="sv-SE" sz="1400" dirty="0">
                <a:solidFill>
                  <a:prstClr val="black"/>
                </a:solidFill>
                <a:latin typeface="Brandon Grotesque Black" panose="020B0A03020203060202" pitchFamily="34" charset="0"/>
              </a:rPr>
            </a:br>
            <a:r>
              <a:rPr lang="sv-SE" sz="1400" dirty="0">
                <a:solidFill>
                  <a:prstClr val="black"/>
                </a:solidFill>
                <a:latin typeface="Brandon Grotesque Black" panose="020B0A03020203060202" pitchFamily="34" charset="0"/>
              </a:rPr>
              <a:t>Illustration: Fredrik Tjernström</a:t>
            </a:r>
          </a:p>
        </p:txBody>
      </p:sp>
    </p:spTree>
    <p:extLst>
      <p:ext uri="{BB962C8B-B14F-4D97-AF65-F5344CB8AC3E}">
        <p14:creationId xmlns:p14="http://schemas.microsoft.com/office/powerpoint/2010/main" val="1243262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AA404A-6171-4EBF-BA2F-7C0C8ED3E613}"/>
              </a:ext>
            </a:extLst>
          </p:cNvPr>
          <p:cNvSpPr>
            <a:spLocks noGrp="1"/>
          </p:cNvSpPr>
          <p:nvPr>
            <p:ph type="title"/>
          </p:nvPr>
        </p:nvSpPr>
        <p:spPr/>
        <p:txBody>
          <a:bodyPr>
            <a:normAutofit/>
          </a:bodyPr>
          <a:lstStyle/>
          <a:p>
            <a:r>
              <a:rPr lang="sv-SE" sz="4000" dirty="0">
                <a:solidFill>
                  <a:srgbClr val="F39800"/>
                </a:solidFill>
                <a:latin typeface="Brandon Grotesque Black" panose="020B0A03020203060202" pitchFamily="34" charset="0"/>
              </a:rPr>
              <a:t>Bra kontakter</a:t>
            </a:r>
          </a:p>
        </p:txBody>
      </p:sp>
      <p:sp>
        <p:nvSpPr>
          <p:cNvPr id="3" name="Platshållare för innehåll 2">
            <a:extLst>
              <a:ext uri="{FF2B5EF4-FFF2-40B4-BE49-F238E27FC236}">
                <a16:creationId xmlns:a16="http://schemas.microsoft.com/office/drawing/2014/main" id="{6EBABE94-B233-4848-867E-8D9FDAC44360}"/>
              </a:ext>
            </a:extLst>
          </p:cNvPr>
          <p:cNvSpPr>
            <a:spLocks noGrp="1"/>
          </p:cNvSpPr>
          <p:nvPr>
            <p:ph idx="1"/>
          </p:nvPr>
        </p:nvSpPr>
        <p:spPr>
          <a:xfrm>
            <a:off x="2152650" y="2447171"/>
            <a:ext cx="8399237" cy="3729792"/>
          </a:xfrm>
        </p:spPr>
        <p:txBody>
          <a:bodyPr/>
          <a:lstStyle/>
          <a:p>
            <a:pPr marL="0" indent="0">
              <a:buNone/>
            </a:pPr>
            <a:r>
              <a:rPr lang="sv-SE" sz="2400" b="1" dirty="0">
                <a:latin typeface="Brandon Grotesque Black" panose="020B0A03020203060202" pitchFamily="34" charset="0"/>
              </a:rPr>
              <a:t>Kommunala aktörer</a:t>
            </a:r>
            <a:r>
              <a:rPr lang="sv-SE" sz="2400" dirty="0">
                <a:latin typeface="Brandon Grotesque Black" panose="020B0A03020203060202" pitchFamily="34" charset="0"/>
              </a:rPr>
              <a:t>		</a:t>
            </a:r>
            <a:r>
              <a:rPr lang="sv-SE" sz="2400" b="1" dirty="0">
                <a:latin typeface="Brandon Grotesque Black" panose="020B0A03020203060202" pitchFamily="34" charset="0"/>
              </a:rPr>
              <a:t>Primärvårdens hälsoenhet</a:t>
            </a:r>
          </a:p>
          <a:p>
            <a:pPr marL="3657600" lvl="8" indent="0">
              <a:buNone/>
            </a:pPr>
            <a:r>
              <a:rPr lang="nb-NO" sz="2000" dirty="0">
                <a:latin typeface="Brandon Grotesque Black" panose="020B0A03020203060202" pitchFamily="34" charset="0"/>
              </a:rPr>
              <a:t>Telefon: 0470 59 22 90</a:t>
            </a:r>
          </a:p>
          <a:p>
            <a:pPr marL="3657600" lvl="8" indent="0">
              <a:buNone/>
            </a:pPr>
            <a:r>
              <a:rPr lang="sv-SE" sz="2000" dirty="0">
                <a:latin typeface="Brandon Grotesque Black" panose="020B0A03020203060202" pitchFamily="34" charset="0"/>
              </a:rPr>
              <a:t>E-post: </a:t>
            </a:r>
            <a:r>
              <a:rPr lang="sv-SE" sz="2000" dirty="0">
                <a:latin typeface="Brandon Grotesque Black" panose="020B0A03020203060202" pitchFamily="34" charset="0"/>
                <a:hlinkClick r:id="rId3"/>
              </a:rPr>
              <a:t>primarvardenshalsoenhet@kronoberg.se</a:t>
            </a:r>
            <a:endParaRPr lang="sv-SE" sz="2000" dirty="0">
              <a:latin typeface="Brandon Grotesque Black" panose="020B0A03020203060202" pitchFamily="34" charset="0"/>
            </a:endParaRPr>
          </a:p>
          <a:p>
            <a:endParaRPr lang="sv-SE" sz="2400" dirty="0">
              <a:latin typeface="Brandon Grotesque Black" panose="020B0A03020203060202" pitchFamily="34" charset="0"/>
            </a:endParaRPr>
          </a:p>
          <a:p>
            <a:pPr marL="0" indent="0">
              <a:buNone/>
            </a:pPr>
            <a:br>
              <a:rPr lang="sv-SE" sz="2400" b="1" dirty="0">
                <a:latin typeface="Brandon Grotesque Black" panose="020B0A03020203060202" pitchFamily="34" charset="0"/>
              </a:rPr>
            </a:br>
            <a:r>
              <a:rPr lang="sv-SE" sz="2400" b="1" dirty="0">
                <a:latin typeface="Brandon Grotesque Black" panose="020B0A03020203060202" pitchFamily="34" charset="0"/>
              </a:rPr>
              <a:t>Polisen: </a:t>
            </a:r>
            <a:br>
              <a:rPr lang="sv-SE" sz="2400" b="1" dirty="0">
                <a:latin typeface="Brandon Grotesque Black" panose="020B0A03020203060202" pitchFamily="34" charset="0"/>
              </a:rPr>
            </a:br>
            <a:r>
              <a:rPr lang="sv-SE" sz="2000" dirty="0">
                <a:latin typeface="Brandon Grotesque Black" panose="020B0A03020203060202" pitchFamily="34" charset="0"/>
              </a:rPr>
              <a:t>Telefon: 11414</a:t>
            </a:r>
          </a:p>
          <a:p>
            <a:pPr marL="0" indent="0">
              <a:buNone/>
            </a:pPr>
            <a:endParaRPr lang="sv-SE" dirty="0">
              <a:latin typeface="Brandon Grotesque Black" panose="020B0A03020203060202" pitchFamily="34" charset="0"/>
            </a:endParaRPr>
          </a:p>
        </p:txBody>
      </p:sp>
      <p:sp>
        <p:nvSpPr>
          <p:cNvPr id="4" name="textruta 3">
            <a:extLst>
              <a:ext uri="{FF2B5EF4-FFF2-40B4-BE49-F238E27FC236}">
                <a16:creationId xmlns:a16="http://schemas.microsoft.com/office/drawing/2014/main" id="{B721422D-D653-4ABC-8E72-55CFF94CEFB6}"/>
              </a:ext>
            </a:extLst>
          </p:cNvPr>
          <p:cNvSpPr txBox="1"/>
          <p:nvPr/>
        </p:nvSpPr>
        <p:spPr>
          <a:xfrm>
            <a:off x="2152650" y="2782670"/>
            <a:ext cx="2304789" cy="646331"/>
          </a:xfrm>
          <a:prstGeom prst="rect">
            <a:avLst/>
          </a:prstGeom>
          <a:noFill/>
        </p:spPr>
        <p:txBody>
          <a:bodyPr wrap="square" rtlCol="0">
            <a:spAutoFit/>
          </a:bodyPr>
          <a:lstStyle/>
          <a:p>
            <a:pPr defTabSz="457200"/>
            <a:r>
              <a:rPr lang="sv-SE" dirty="0">
                <a:solidFill>
                  <a:prstClr val="black"/>
                </a:solidFill>
                <a:highlight>
                  <a:srgbClr val="FFFF00"/>
                </a:highlight>
                <a:latin typeface="Brandon Grotesque Black" panose="020B0A03020203060202" pitchFamily="34" charset="0"/>
              </a:rPr>
              <a:t>Plats för kommunala kontaktuppgifter</a:t>
            </a:r>
          </a:p>
        </p:txBody>
      </p:sp>
    </p:spTree>
    <p:extLst>
      <p:ext uri="{BB962C8B-B14F-4D97-AF65-F5344CB8AC3E}">
        <p14:creationId xmlns:p14="http://schemas.microsoft.com/office/powerpoint/2010/main" val="625348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D275778-410C-45A4-A589-ECFB53DB49D5}"/>
              </a:ext>
            </a:extLst>
          </p:cNvPr>
          <p:cNvSpPr>
            <a:spLocks noGrp="1"/>
          </p:cNvSpPr>
          <p:nvPr>
            <p:ph type="title"/>
          </p:nvPr>
        </p:nvSpPr>
        <p:spPr/>
        <p:txBody>
          <a:bodyPr>
            <a:normAutofit/>
          </a:bodyPr>
          <a:lstStyle/>
          <a:p>
            <a:r>
              <a:rPr lang="sv-SE" sz="4000" dirty="0">
                <a:solidFill>
                  <a:srgbClr val="006633"/>
                </a:solidFill>
                <a:latin typeface="Brandon Grotesque Black" panose="020B0A03020203060202" pitchFamily="34" charset="0"/>
              </a:rPr>
              <a:t>För dig </a:t>
            </a:r>
            <a:r>
              <a:rPr lang="sv-SE" sz="4000" dirty="0">
                <a:solidFill>
                  <a:srgbClr val="F39800"/>
                </a:solidFill>
                <a:latin typeface="Brandon Grotesque Black" panose="020B0A03020203060202" pitchFamily="34" charset="0"/>
              </a:rPr>
              <a:t>som vill veta mer…</a:t>
            </a:r>
          </a:p>
        </p:txBody>
      </p:sp>
      <p:sp>
        <p:nvSpPr>
          <p:cNvPr id="3" name="Platshållare för innehåll 2">
            <a:extLst>
              <a:ext uri="{FF2B5EF4-FFF2-40B4-BE49-F238E27FC236}">
                <a16:creationId xmlns:a16="http://schemas.microsoft.com/office/drawing/2014/main" id="{ACA828C1-C635-4CCE-A638-5899AA4AADA2}"/>
              </a:ext>
            </a:extLst>
          </p:cNvPr>
          <p:cNvSpPr>
            <a:spLocks noGrp="1"/>
          </p:cNvSpPr>
          <p:nvPr>
            <p:ph idx="1"/>
          </p:nvPr>
        </p:nvSpPr>
        <p:spPr>
          <a:xfrm>
            <a:off x="687614" y="1871528"/>
            <a:ext cx="10816771" cy="4601843"/>
          </a:xfrm>
        </p:spPr>
        <p:txBody>
          <a:bodyPr>
            <a:noAutofit/>
          </a:bodyPr>
          <a:lstStyle/>
          <a:p>
            <a:pPr>
              <a:lnSpc>
                <a:spcPct val="100000"/>
              </a:lnSpc>
              <a:buClr>
                <a:srgbClr val="006633"/>
              </a:buClr>
              <a:buFont typeface="Wingdings" panose="05000000000000000000" pitchFamily="2" charset="2"/>
              <a:buChar char="§"/>
            </a:pPr>
            <a:r>
              <a:rPr lang="sv-SE" sz="2000" dirty="0">
                <a:latin typeface="Brandon Grotesque Black" panose="020B0A03020203060202" pitchFamily="34" charset="0"/>
                <a:hlinkClick r:id="rId3"/>
              </a:rPr>
              <a:t>Film:  Hälso-och sociala effekter av cannabis</a:t>
            </a:r>
            <a:endParaRPr lang="sv-SE" sz="2000" dirty="0">
              <a:latin typeface="Brandon Grotesque Black" panose="020B0A03020203060202" pitchFamily="34" charset="0"/>
            </a:endParaRPr>
          </a:p>
          <a:p>
            <a:pPr>
              <a:lnSpc>
                <a:spcPct val="100000"/>
              </a:lnSpc>
              <a:buClr>
                <a:srgbClr val="006633"/>
              </a:buClr>
              <a:buFont typeface="Wingdings" panose="05000000000000000000" pitchFamily="2" charset="2"/>
              <a:buChar char="§"/>
            </a:pPr>
            <a:r>
              <a:rPr lang="sv-SE" sz="2000" dirty="0">
                <a:latin typeface="Brandon Grotesque Black" panose="020B0A03020203060202" pitchFamily="34" charset="0"/>
                <a:hlinkClick r:id="rId4"/>
              </a:rPr>
              <a:t>Broschyrer till tonårsföräldrar</a:t>
            </a:r>
            <a:endParaRPr lang="sv-SE" sz="2000" dirty="0">
              <a:latin typeface="Brandon Grotesque Black" panose="020B0A03020203060202" pitchFamily="34" charset="0"/>
            </a:endParaRPr>
          </a:p>
          <a:p>
            <a:pPr>
              <a:lnSpc>
                <a:spcPct val="100000"/>
              </a:lnSpc>
              <a:buClr>
                <a:srgbClr val="006633"/>
              </a:buClr>
              <a:buFont typeface="Wingdings" panose="05000000000000000000" pitchFamily="2" charset="2"/>
              <a:buChar char="§"/>
            </a:pPr>
            <a:r>
              <a:rPr lang="sv-SE" sz="2000" dirty="0" err="1">
                <a:latin typeface="Brandon Grotesque Black" panose="020B0A03020203060202" pitchFamily="34" charset="0"/>
                <a:hlinkClick r:id="rId5"/>
              </a:rPr>
              <a:t>Drugsmart</a:t>
            </a:r>
            <a:r>
              <a:rPr lang="sv-SE" sz="2000" dirty="0">
                <a:latin typeface="Brandon Grotesque Black" panose="020B0A03020203060202" pitchFamily="34" charset="0"/>
              </a:rPr>
              <a:t> </a:t>
            </a:r>
          </a:p>
          <a:p>
            <a:pPr>
              <a:lnSpc>
                <a:spcPct val="100000"/>
              </a:lnSpc>
              <a:buClr>
                <a:srgbClr val="006633"/>
              </a:buClr>
              <a:buFont typeface="Wingdings" panose="05000000000000000000" pitchFamily="2" charset="2"/>
              <a:buChar char="§"/>
            </a:pPr>
            <a:r>
              <a:rPr lang="sv-SE" sz="2000" dirty="0">
                <a:latin typeface="Brandon Grotesque Black" panose="020B0A03020203060202" pitchFamily="34" charset="0"/>
                <a:hlinkClick r:id="rId6"/>
              </a:rPr>
              <a:t>www.fullkoll.nu</a:t>
            </a:r>
            <a:r>
              <a:rPr lang="sv-SE" sz="2000" dirty="0">
                <a:latin typeface="Brandon Grotesque Black" panose="020B0A03020203060202" pitchFamily="34" charset="0"/>
              </a:rPr>
              <a:t> </a:t>
            </a:r>
          </a:p>
          <a:p>
            <a:pPr>
              <a:lnSpc>
                <a:spcPct val="100000"/>
              </a:lnSpc>
              <a:buClr>
                <a:srgbClr val="006633"/>
              </a:buClr>
              <a:buFont typeface="Wingdings" panose="05000000000000000000" pitchFamily="2" charset="2"/>
              <a:buChar char="§"/>
            </a:pPr>
            <a:r>
              <a:rPr lang="sv-SE" sz="2000" dirty="0">
                <a:latin typeface="Brandon Grotesque Black" panose="020B0A03020203060202" pitchFamily="34" charset="0"/>
                <a:hlinkClick r:id="rId7"/>
              </a:rPr>
              <a:t>Livsstil Kronoberg </a:t>
            </a:r>
            <a:endParaRPr lang="sv-SE" sz="2000" dirty="0">
              <a:latin typeface="Brandon Grotesque Black" panose="020B0A03020203060202" pitchFamily="34" charset="0"/>
            </a:endParaRPr>
          </a:p>
          <a:p>
            <a:pPr marL="0" indent="0">
              <a:lnSpc>
                <a:spcPct val="100000"/>
              </a:lnSpc>
              <a:buClr>
                <a:srgbClr val="006633"/>
              </a:buClr>
              <a:buNone/>
            </a:pPr>
            <a:endParaRPr lang="sv-SE" sz="2000" dirty="0">
              <a:latin typeface="Brandon Grotesque Black" panose="020B0A03020203060202" pitchFamily="34" charset="0"/>
            </a:endParaRPr>
          </a:p>
          <a:p>
            <a:pPr>
              <a:lnSpc>
                <a:spcPct val="100000"/>
              </a:lnSpc>
              <a:buClr>
                <a:srgbClr val="006633"/>
              </a:buClr>
              <a:buFont typeface="Wingdings" panose="05000000000000000000" pitchFamily="2" charset="2"/>
              <a:buChar char="§"/>
            </a:pPr>
            <a:r>
              <a:rPr lang="sv-SE" sz="2000" dirty="0">
                <a:latin typeface="Brandon Grotesque Black" panose="020B0A03020203060202" pitchFamily="34" charset="0"/>
                <a:hlinkClick r:id="rId8"/>
              </a:rPr>
              <a:t>Barns och ungdomars hälsa och levnadsvanor i Kronobergs län</a:t>
            </a:r>
            <a:endParaRPr lang="sv-SE" sz="2000" dirty="0">
              <a:latin typeface="Brandon Grotesque Black" panose="020B0A03020203060202" pitchFamily="34" charset="0"/>
            </a:endParaRPr>
          </a:p>
          <a:p>
            <a:pPr>
              <a:lnSpc>
                <a:spcPct val="100000"/>
              </a:lnSpc>
              <a:buClr>
                <a:srgbClr val="006633"/>
              </a:buClr>
              <a:buFont typeface="Wingdings" panose="05000000000000000000" pitchFamily="2" charset="2"/>
              <a:buChar char="§"/>
            </a:pPr>
            <a:r>
              <a:rPr lang="sv-SE" sz="2000" dirty="0">
                <a:latin typeface="Brandon Grotesque Black" panose="020B0A03020203060202" pitchFamily="34" charset="0"/>
                <a:hlinkClick r:id="rId9"/>
              </a:rPr>
              <a:t>Centralförbundet för alkohol- och narkotikaupplysning  – Nationell skolundersökning 2023</a:t>
            </a:r>
            <a:endParaRPr lang="sv-SE" sz="2000" dirty="0">
              <a:latin typeface="Brandon Grotesque Black" panose="020B0A03020203060202" pitchFamily="34" charset="0"/>
            </a:endParaRPr>
          </a:p>
          <a:p>
            <a:pPr>
              <a:lnSpc>
                <a:spcPct val="100000"/>
              </a:lnSpc>
              <a:buClr>
                <a:srgbClr val="006633"/>
              </a:buClr>
              <a:buFont typeface="Wingdings" panose="05000000000000000000" pitchFamily="2" charset="2"/>
              <a:buChar char="§"/>
            </a:pPr>
            <a:r>
              <a:rPr lang="sv-SE" sz="2000" dirty="0">
                <a:latin typeface="Brandon Grotesque Black" panose="020B0A03020203060202" pitchFamily="34" charset="0"/>
                <a:hlinkClick r:id="rId10"/>
              </a:rPr>
              <a:t>Rapport: Hälso-och sociala effekter av icke-medicinsk användning av cannabis</a:t>
            </a:r>
            <a:endParaRPr lang="sv-SE" sz="2000" dirty="0">
              <a:latin typeface="Brandon Grotesque Black" panose="020B0A03020203060202" pitchFamily="34" charset="0"/>
            </a:endParaRPr>
          </a:p>
          <a:p>
            <a:pPr>
              <a:lnSpc>
                <a:spcPct val="100000"/>
              </a:lnSpc>
              <a:buClr>
                <a:srgbClr val="006633"/>
              </a:buClr>
              <a:buFont typeface="Wingdings" panose="05000000000000000000" pitchFamily="2" charset="2"/>
              <a:buChar char="§"/>
            </a:pPr>
            <a:r>
              <a:rPr lang="sv-SE" sz="2000" dirty="0">
                <a:latin typeface="Brandon Grotesque Black" panose="020B0A03020203060202" pitchFamily="34" charset="0"/>
                <a:hlinkClick r:id="rId11"/>
              </a:rPr>
              <a:t>Cannabiskonsumtionens fördelning bland befolkningen, CAN</a:t>
            </a:r>
            <a:endParaRPr lang="sv-SE" sz="2000" dirty="0">
              <a:latin typeface="Brandon Grotesque Black" panose="020B0A03020203060202" pitchFamily="34" charset="0"/>
            </a:endParaRPr>
          </a:p>
          <a:p>
            <a:pPr>
              <a:lnSpc>
                <a:spcPct val="100000"/>
              </a:lnSpc>
              <a:buClr>
                <a:srgbClr val="006633"/>
              </a:buClr>
              <a:buFont typeface="Wingdings" panose="05000000000000000000" pitchFamily="2" charset="2"/>
              <a:buChar char="§"/>
            </a:pPr>
            <a:r>
              <a:rPr lang="sv-SE" sz="2000" dirty="0">
                <a:latin typeface="Brandon Grotesque Black" panose="020B0A03020203060202" pitchFamily="34" charset="0"/>
                <a:hlinkClick r:id="rId12"/>
              </a:rPr>
              <a:t>Narkotikasituationen i Europa och Världen, Folkhälsomyndigheten </a:t>
            </a:r>
            <a:endParaRPr lang="sv-SE" sz="2000" dirty="0">
              <a:latin typeface="Brandon Grotesque Black" panose="020B0A03020203060202" pitchFamily="34" charset="0"/>
            </a:endParaRPr>
          </a:p>
          <a:p>
            <a:pPr marL="0" indent="0">
              <a:lnSpc>
                <a:spcPct val="100000"/>
              </a:lnSpc>
              <a:buClr>
                <a:srgbClr val="006633"/>
              </a:buClr>
              <a:buNone/>
            </a:pPr>
            <a:br>
              <a:rPr lang="sv-SE" sz="2000" dirty="0">
                <a:latin typeface="Brandon Grotesque Black" panose="020B0A03020203060202" pitchFamily="34" charset="0"/>
              </a:rPr>
            </a:br>
            <a:endParaRPr lang="sv-SE" sz="2000" dirty="0">
              <a:latin typeface="Brandon Grotesque Black" panose="020B0A03020203060202" pitchFamily="34" charset="0"/>
            </a:endParaRPr>
          </a:p>
          <a:p>
            <a:pPr lvl="0">
              <a:buClr>
                <a:srgbClr val="006633"/>
              </a:buClr>
              <a:buFont typeface="Wingdings" panose="05000000000000000000" pitchFamily="2" charset="2"/>
              <a:buChar char="§"/>
            </a:pPr>
            <a:endParaRPr lang="sv-SE" sz="2000" dirty="0">
              <a:latin typeface="Brandon Grotesque Black" panose="020B0A03020203060202" pitchFamily="34" charset="0"/>
            </a:endParaRPr>
          </a:p>
          <a:p>
            <a:pPr>
              <a:buClr>
                <a:srgbClr val="006633"/>
              </a:buClr>
              <a:buFont typeface="Wingdings" panose="05000000000000000000" pitchFamily="2" charset="2"/>
              <a:buChar char="§"/>
            </a:pPr>
            <a:endParaRPr lang="sv-SE" sz="2000" dirty="0">
              <a:latin typeface="Brandon Grotesque Black" panose="020B0A03020203060202" pitchFamily="34" charset="0"/>
            </a:endParaRPr>
          </a:p>
        </p:txBody>
      </p:sp>
    </p:spTree>
    <p:extLst>
      <p:ext uri="{BB962C8B-B14F-4D97-AF65-F5344CB8AC3E}">
        <p14:creationId xmlns:p14="http://schemas.microsoft.com/office/powerpoint/2010/main" val="33494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B1C9B7-1EB2-4B68-898B-FE5DB675EA1C}"/>
              </a:ext>
            </a:extLst>
          </p:cNvPr>
          <p:cNvSpPr>
            <a:spLocks noGrp="1"/>
          </p:cNvSpPr>
          <p:nvPr>
            <p:ph type="title"/>
          </p:nvPr>
        </p:nvSpPr>
        <p:spPr/>
        <p:txBody>
          <a:bodyPr>
            <a:normAutofit/>
          </a:bodyPr>
          <a:lstStyle/>
          <a:p>
            <a:r>
              <a:rPr lang="sv-SE" sz="4000" dirty="0">
                <a:solidFill>
                  <a:srgbClr val="006633"/>
                </a:solidFill>
                <a:latin typeface="Brandon Grotesque Black" panose="020B0A03020203060202" pitchFamily="34" charset="0"/>
              </a:rPr>
              <a:t>Komplettera utifrån </a:t>
            </a:r>
            <a:r>
              <a:rPr lang="sv-SE" sz="4000" dirty="0">
                <a:solidFill>
                  <a:srgbClr val="F39800"/>
                </a:solidFill>
                <a:latin typeface="Brandon Grotesque Black" panose="020B0A03020203060202" pitchFamily="34" charset="0"/>
              </a:rPr>
              <a:t>den verksamhet du representerar!</a:t>
            </a:r>
          </a:p>
        </p:txBody>
      </p:sp>
      <p:sp>
        <p:nvSpPr>
          <p:cNvPr id="3" name="Platshållare för innehåll 2">
            <a:extLst>
              <a:ext uri="{FF2B5EF4-FFF2-40B4-BE49-F238E27FC236}">
                <a16:creationId xmlns:a16="http://schemas.microsoft.com/office/drawing/2014/main" id="{5CFF18DF-2989-4D06-BDEA-24890CC35EF9}"/>
              </a:ext>
            </a:extLst>
          </p:cNvPr>
          <p:cNvSpPr>
            <a:spLocks noGrp="1"/>
          </p:cNvSpPr>
          <p:nvPr>
            <p:ph idx="1"/>
          </p:nvPr>
        </p:nvSpPr>
        <p:spPr/>
        <p:txBody>
          <a:bodyPr>
            <a:normAutofit/>
          </a:bodyPr>
          <a:lstStyle/>
          <a:p>
            <a:pPr>
              <a:buClr>
                <a:srgbClr val="006633"/>
              </a:buClr>
              <a:buFont typeface="Wingdings" panose="05000000000000000000" pitchFamily="2" charset="2"/>
              <a:buChar char="§"/>
            </a:pPr>
            <a:r>
              <a:rPr lang="sv-SE" sz="2400" dirty="0">
                <a:latin typeface="Brandon Grotesque Black" panose="020B0A03020203060202" pitchFamily="34" charset="0"/>
              </a:rPr>
              <a:t>Lokala exempel </a:t>
            </a:r>
          </a:p>
          <a:p>
            <a:pPr>
              <a:buClr>
                <a:srgbClr val="006633"/>
              </a:buClr>
              <a:buFont typeface="Wingdings" panose="05000000000000000000" pitchFamily="2" charset="2"/>
              <a:buChar char="§"/>
            </a:pPr>
            <a:r>
              <a:rPr lang="sv-SE" sz="2400" dirty="0">
                <a:latin typeface="Brandon Grotesque Black" panose="020B0A03020203060202" pitchFamily="34" charset="0"/>
              </a:rPr>
              <a:t>Visa </a:t>
            </a:r>
            <a:r>
              <a:rPr lang="sv-SE" sz="2400" dirty="0" err="1">
                <a:latin typeface="Brandon Grotesque Black" panose="020B0A03020203060202" pitchFamily="34" charset="0"/>
              </a:rPr>
              <a:t>vapes</a:t>
            </a:r>
            <a:r>
              <a:rPr lang="sv-SE" sz="2400" dirty="0">
                <a:latin typeface="Brandon Grotesque Black" panose="020B0A03020203060202" pitchFamily="34" charset="0"/>
              </a:rPr>
              <a:t>, </a:t>
            </a:r>
            <a:r>
              <a:rPr lang="sv-SE" sz="2400" dirty="0" err="1">
                <a:latin typeface="Brandon Grotesque Black" panose="020B0A03020203060202" pitchFamily="34" charset="0"/>
              </a:rPr>
              <a:t>snusdoser</a:t>
            </a:r>
            <a:r>
              <a:rPr lang="sv-SE" sz="2400" dirty="0">
                <a:latin typeface="Brandon Grotesque Black" panose="020B0A03020203060202" pitchFamily="34" charset="0"/>
              </a:rPr>
              <a:t> osv. </a:t>
            </a:r>
          </a:p>
          <a:p>
            <a:pPr>
              <a:buClr>
                <a:srgbClr val="006633"/>
              </a:buClr>
              <a:buFont typeface="Wingdings" panose="05000000000000000000" pitchFamily="2" charset="2"/>
              <a:buChar char="§"/>
            </a:pPr>
            <a:r>
              <a:rPr lang="sv-SE" sz="2400" dirty="0">
                <a:latin typeface="Brandon Grotesque Black" panose="020B0A03020203060202" pitchFamily="34" charset="0"/>
              </a:rPr>
              <a:t>Fältverksamheten, fritidsgårdsverksamheten osv… </a:t>
            </a:r>
          </a:p>
          <a:p>
            <a:pPr>
              <a:buClr>
                <a:srgbClr val="006633"/>
              </a:buClr>
              <a:buFont typeface="Wingdings" panose="05000000000000000000" pitchFamily="2" charset="2"/>
              <a:buChar char="§"/>
            </a:pPr>
            <a:r>
              <a:rPr lang="sv-SE" sz="2400" dirty="0">
                <a:latin typeface="Brandon Grotesque Black" panose="020B0A03020203060202" pitchFamily="34" charset="0"/>
              </a:rPr>
              <a:t>Visa aktuella hemsidor t.ex. partybolaget.se, lustgasdirekten.se, swizzel.se </a:t>
            </a:r>
          </a:p>
          <a:p>
            <a:pPr>
              <a:buClr>
                <a:srgbClr val="006633"/>
              </a:buClr>
              <a:buFont typeface="Wingdings" panose="05000000000000000000" pitchFamily="2" charset="2"/>
              <a:buChar char="§"/>
            </a:pPr>
            <a:r>
              <a:rPr lang="sv-SE" sz="2400" dirty="0">
                <a:latin typeface="Brandon Grotesque Black" panose="020B0A03020203060202" pitchFamily="34" charset="0"/>
              </a:rPr>
              <a:t>”Vad säger </a:t>
            </a:r>
            <a:r>
              <a:rPr lang="sv-SE" sz="2400" dirty="0" err="1">
                <a:latin typeface="Brandon Grotesque Black" panose="020B0A03020203060202" pitchFamily="34" charset="0"/>
              </a:rPr>
              <a:t>kidsen</a:t>
            </a:r>
            <a:r>
              <a:rPr lang="sv-SE" sz="2400" dirty="0">
                <a:latin typeface="Brandon Grotesque Black" panose="020B0A03020203060202" pitchFamily="34" charset="0"/>
              </a:rPr>
              <a:t>”. Trender bland ungdomar i aktuell kommun osv. </a:t>
            </a:r>
          </a:p>
        </p:txBody>
      </p:sp>
    </p:spTree>
    <p:extLst>
      <p:ext uri="{BB962C8B-B14F-4D97-AF65-F5344CB8AC3E}">
        <p14:creationId xmlns:p14="http://schemas.microsoft.com/office/powerpoint/2010/main" val="1168230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E6ADEC70-2F66-4F6F-84F2-4E816AC86E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6532" y="1984896"/>
            <a:ext cx="8133197" cy="2888208"/>
          </a:xfrm>
          <a:prstGeom prst="rect">
            <a:avLst/>
          </a:prstGeom>
        </p:spPr>
      </p:pic>
    </p:spTree>
    <p:extLst>
      <p:ext uri="{BB962C8B-B14F-4D97-AF65-F5344CB8AC3E}">
        <p14:creationId xmlns:p14="http://schemas.microsoft.com/office/powerpoint/2010/main" val="566481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ratbubbla: oval 33">
            <a:extLst>
              <a:ext uri="{FF2B5EF4-FFF2-40B4-BE49-F238E27FC236}">
                <a16:creationId xmlns:a16="http://schemas.microsoft.com/office/drawing/2014/main" id="{19F7FBCE-25A7-45C1-9E15-077A84ED5B7C}"/>
              </a:ext>
            </a:extLst>
          </p:cNvPr>
          <p:cNvSpPr/>
          <p:nvPr/>
        </p:nvSpPr>
        <p:spPr>
          <a:xfrm>
            <a:off x="8202451" y="1959332"/>
            <a:ext cx="1672593" cy="899536"/>
          </a:xfrm>
          <a:prstGeom prst="wedgeEllipseCallout">
            <a:avLst>
              <a:gd name="adj1" fmla="val -45605"/>
              <a:gd name="adj2" fmla="val 56147"/>
            </a:avLst>
          </a:prstGeom>
          <a:solidFill>
            <a:srgbClr val="F6F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sv-SE">
              <a:solidFill>
                <a:prstClr val="white"/>
              </a:solidFill>
              <a:latin typeface="Calibri" panose="020F0502020204030204"/>
            </a:endParaRPr>
          </a:p>
        </p:txBody>
      </p:sp>
      <p:sp>
        <p:nvSpPr>
          <p:cNvPr id="35" name="Pratbubbla: oval 34">
            <a:extLst>
              <a:ext uri="{FF2B5EF4-FFF2-40B4-BE49-F238E27FC236}">
                <a16:creationId xmlns:a16="http://schemas.microsoft.com/office/drawing/2014/main" id="{3E009C58-8478-4E7B-965A-70826BEBBB4C}"/>
              </a:ext>
            </a:extLst>
          </p:cNvPr>
          <p:cNvSpPr/>
          <p:nvPr/>
        </p:nvSpPr>
        <p:spPr>
          <a:xfrm>
            <a:off x="8347695" y="3081172"/>
            <a:ext cx="1672593" cy="899536"/>
          </a:xfrm>
          <a:prstGeom prst="wedgeEllipseCallout">
            <a:avLst>
              <a:gd name="adj1" fmla="val -58418"/>
              <a:gd name="adj2" fmla="val -7386"/>
            </a:avLst>
          </a:prstGeom>
          <a:solidFill>
            <a:srgbClr val="F6F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sv-SE">
              <a:solidFill>
                <a:prstClr val="white"/>
              </a:solidFill>
              <a:latin typeface="Calibri" panose="020F0502020204030204"/>
            </a:endParaRPr>
          </a:p>
        </p:txBody>
      </p:sp>
      <p:sp>
        <p:nvSpPr>
          <p:cNvPr id="36" name="Pratbubbla: oval 35">
            <a:extLst>
              <a:ext uri="{FF2B5EF4-FFF2-40B4-BE49-F238E27FC236}">
                <a16:creationId xmlns:a16="http://schemas.microsoft.com/office/drawing/2014/main" id="{0A239F1E-8146-4545-A99D-847CFD4E3A01}"/>
              </a:ext>
            </a:extLst>
          </p:cNvPr>
          <p:cNvSpPr/>
          <p:nvPr/>
        </p:nvSpPr>
        <p:spPr>
          <a:xfrm>
            <a:off x="8366758" y="4312067"/>
            <a:ext cx="1672593" cy="899536"/>
          </a:xfrm>
          <a:prstGeom prst="wedgeEllipseCallout">
            <a:avLst>
              <a:gd name="adj1" fmla="val -61408"/>
              <a:gd name="adj2" fmla="val -20887"/>
            </a:avLst>
          </a:prstGeom>
          <a:solidFill>
            <a:srgbClr val="F6F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sv-SE">
              <a:solidFill>
                <a:prstClr val="white"/>
              </a:solidFill>
              <a:latin typeface="Calibri" panose="020F0502020204030204"/>
            </a:endParaRPr>
          </a:p>
        </p:txBody>
      </p:sp>
      <p:sp>
        <p:nvSpPr>
          <p:cNvPr id="37" name="Pratbubbla: oval 36">
            <a:extLst>
              <a:ext uri="{FF2B5EF4-FFF2-40B4-BE49-F238E27FC236}">
                <a16:creationId xmlns:a16="http://schemas.microsoft.com/office/drawing/2014/main" id="{D0CA8630-8B21-4670-8419-65EE9B55A8A4}"/>
              </a:ext>
            </a:extLst>
          </p:cNvPr>
          <p:cNvSpPr/>
          <p:nvPr/>
        </p:nvSpPr>
        <p:spPr>
          <a:xfrm>
            <a:off x="7266622" y="5506344"/>
            <a:ext cx="1672593" cy="899536"/>
          </a:xfrm>
          <a:prstGeom prst="wedgeEllipseCallout">
            <a:avLst>
              <a:gd name="adj1" fmla="val -25531"/>
              <a:gd name="adj2" fmla="val -64566"/>
            </a:avLst>
          </a:prstGeom>
          <a:solidFill>
            <a:srgbClr val="F6F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sv-SE">
              <a:solidFill>
                <a:prstClr val="white"/>
              </a:solidFill>
              <a:latin typeface="Calibri" panose="020F0502020204030204"/>
            </a:endParaRPr>
          </a:p>
        </p:txBody>
      </p:sp>
      <p:sp>
        <p:nvSpPr>
          <p:cNvPr id="38" name="Pratbubbla: oval 37">
            <a:extLst>
              <a:ext uri="{FF2B5EF4-FFF2-40B4-BE49-F238E27FC236}">
                <a16:creationId xmlns:a16="http://schemas.microsoft.com/office/drawing/2014/main" id="{4445EBA4-2834-44A3-9C6E-018EF0739888}"/>
              </a:ext>
            </a:extLst>
          </p:cNvPr>
          <p:cNvSpPr/>
          <p:nvPr/>
        </p:nvSpPr>
        <p:spPr>
          <a:xfrm>
            <a:off x="3568780" y="5593555"/>
            <a:ext cx="1672593" cy="899536"/>
          </a:xfrm>
          <a:prstGeom prst="wedgeEllipseCallout">
            <a:avLst>
              <a:gd name="adj1" fmla="val 21451"/>
              <a:gd name="adj2" fmla="val -58212"/>
            </a:avLst>
          </a:prstGeom>
          <a:solidFill>
            <a:srgbClr val="F6F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sv-SE">
              <a:solidFill>
                <a:prstClr val="white"/>
              </a:solidFill>
              <a:latin typeface="Calibri" panose="020F0502020204030204"/>
            </a:endParaRPr>
          </a:p>
        </p:txBody>
      </p:sp>
      <p:sp>
        <p:nvSpPr>
          <p:cNvPr id="39" name="Pratbubbla: oval 38">
            <a:extLst>
              <a:ext uri="{FF2B5EF4-FFF2-40B4-BE49-F238E27FC236}">
                <a16:creationId xmlns:a16="http://schemas.microsoft.com/office/drawing/2014/main" id="{3CFBA9B7-A300-43AF-82BD-155543B1CA29}"/>
              </a:ext>
            </a:extLst>
          </p:cNvPr>
          <p:cNvSpPr/>
          <p:nvPr/>
        </p:nvSpPr>
        <p:spPr>
          <a:xfrm>
            <a:off x="2369165" y="4373331"/>
            <a:ext cx="1672593" cy="899536"/>
          </a:xfrm>
          <a:prstGeom prst="wedgeEllipseCallout">
            <a:avLst>
              <a:gd name="adj1" fmla="val 53911"/>
              <a:gd name="adj2" fmla="val -25652"/>
            </a:avLst>
          </a:prstGeom>
          <a:solidFill>
            <a:srgbClr val="F6F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sv-SE">
              <a:solidFill>
                <a:prstClr val="white"/>
              </a:solidFill>
              <a:latin typeface="Calibri" panose="020F0502020204030204"/>
            </a:endParaRPr>
          </a:p>
        </p:txBody>
      </p:sp>
      <p:sp>
        <p:nvSpPr>
          <p:cNvPr id="40" name="Pratbubbla: oval 39">
            <a:extLst>
              <a:ext uri="{FF2B5EF4-FFF2-40B4-BE49-F238E27FC236}">
                <a16:creationId xmlns:a16="http://schemas.microsoft.com/office/drawing/2014/main" id="{34848C64-F20B-448D-8957-1E87016CFD68}"/>
              </a:ext>
            </a:extLst>
          </p:cNvPr>
          <p:cNvSpPr/>
          <p:nvPr/>
        </p:nvSpPr>
        <p:spPr>
          <a:xfrm>
            <a:off x="2171714" y="3153107"/>
            <a:ext cx="1672593" cy="899536"/>
          </a:xfrm>
          <a:prstGeom prst="wedgeEllipseCallout">
            <a:avLst>
              <a:gd name="adj1" fmla="val 59036"/>
              <a:gd name="adj2" fmla="val -16122"/>
            </a:avLst>
          </a:prstGeom>
          <a:solidFill>
            <a:srgbClr val="F6F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sv-SE">
              <a:solidFill>
                <a:prstClr val="white"/>
              </a:solidFill>
              <a:latin typeface="Calibri" panose="020F0502020204030204"/>
            </a:endParaRPr>
          </a:p>
        </p:txBody>
      </p:sp>
      <p:sp>
        <p:nvSpPr>
          <p:cNvPr id="41" name="Pratbubbla: oval 40">
            <a:extLst>
              <a:ext uri="{FF2B5EF4-FFF2-40B4-BE49-F238E27FC236}">
                <a16:creationId xmlns:a16="http://schemas.microsoft.com/office/drawing/2014/main" id="{81D1EFE7-C5DD-4517-9979-22FE9CDA7270}"/>
              </a:ext>
            </a:extLst>
          </p:cNvPr>
          <p:cNvSpPr/>
          <p:nvPr/>
        </p:nvSpPr>
        <p:spPr>
          <a:xfrm>
            <a:off x="2792430" y="1922542"/>
            <a:ext cx="1672593" cy="899536"/>
          </a:xfrm>
          <a:prstGeom prst="wedgeEllipseCallout">
            <a:avLst>
              <a:gd name="adj1" fmla="val 49640"/>
              <a:gd name="adj2" fmla="val 41058"/>
            </a:avLst>
          </a:prstGeom>
          <a:solidFill>
            <a:srgbClr val="F6F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sv-SE">
              <a:solidFill>
                <a:prstClr val="white"/>
              </a:solidFill>
              <a:latin typeface="Calibri" panose="020F0502020204030204"/>
            </a:endParaRPr>
          </a:p>
        </p:txBody>
      </p:sp>
      <p:sp>
        <p:nvSpPr>
          <p:cNvPr id="42" name="Pratbubbla: oval 41">
            <a:extLst>
              <a:ext uri="{FF2B5EF4-FFF2-40B4-BE49-F238E27FC236}">
                <a16:creationId xmlns:a16="http://schemas.microsoft.com/office/drawing/2014/main" id="{BD96A9F9-A575-45C3-B8D6-B5ADF54F8C9F}"/>
              </a:ext>
            </a:extLst>
          </p:cNvPr>
          <p:cNvSpPr/>
          <p:nvPr/>
        </p:nvSpPr>
        <p:spPr>
          <a:xfrm>
            <a:off x="5446590" y="1010602"/>
            <a:ext cx="1287204" cy="899536"/>
          </a:xfrm>
          <a:prstGeom prst="wedgeEllipseCallout">
            <a:avLst>
              <a:gd name="adj1" fmla="val -1964"/>
              <a:gd name="adj2" fmla="val 61706"/>
            </a:avLst>
          </a:prstGeom>
          <a:solidFill>
            <a:srgbClr val="F6F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sv-SE">
              <a:solidFill>
                <a:prstClr val="white"/>
              </a:solidFill>
              <a:latin typeface="Calibri" panose="020F0502020204030204"/>
            </a:endParaRPr>
          </a:p>
        </p:txBody>
      </p:sp>
      <p:sp>
        <p:nvSpPr>
          <p:cNvPr id="33" name="Pratbubbla: oval 32">
            <a:extLst>
              <a:ext uri="{FF2B5EF4-FFF2-40B4-BE49-F238E27FC236}">
                <a16:creationId xmlns:a16="http://schemas.microsoft.com/office/drawing/2014/main" id="{24F3E91C-0F51-40C0-8C04-11B73D216642}"/>
              </a:ext>
            </a:extLst>
          </p:cNvPr>
          <p:cNvSpPr/>
          <p:nvPr/>
        </p:nvSpPr>
        <p:spPr>
          <a:xfrm>
            <a:off x="7030177" y="1213625"/>
            <a:ext cx="1287204" cy="899536"/>
          </a:xfrm>
          <a:prstGeom prst="wedgeEllipseCallout">
            <a:avLst/>
          </a:prstGeom>
          <a:solidFill>
            <a:srgbClr val="F6F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sv-SE">
              <a:solidFill>
                <a:prstClr val="white"/>
              </a:solidFill>
              <a:latin typeface="Calibri" panose="020F0502020204030204"/>
            </a:endParaRPr>
          </a:p>
        </p:txBody>
      </p:sp>
      <p:sp>
        <p:nvSpPr>
          <p:cNvPr id="32" name="Ellips 31">
            <a:extLst>
              <a:ext uri="{FF2B5EF4-FFF2-40B4-BE49-F238E27FC236}">
                <a16:creationId xmlns:a16="http://schemas.microsoft.com/office/drawing/2014/main" id="{6AF47B1C-74D1-4E02-92D6-51464C2831A4}"/>
              </a:ext>
            </a:extLst>
          </p:cNvPr>
          <p:cNvSpPr/>
          <p:nvPr/>
        </p:nvSpPr>
        <p:spPr>
          <a:xfrm>
            <a:off x="4177000" y="2220738"/>
            <a:ext cx="3826384" cy="3548248"/>
          </a:xfrm>
          <a:prstGeom prst="ellipse">
            <a:avLst/>
          </a:prstGeom>
          <a:noFill/>
          <a:ln w="146050">
            <a:solidFill>
              <a:srgbClr val="F6F3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sv-SE">
              <a:solidFill>
                <a:prstClr val="white"/>
              </a:solidFill>
              <a:latin typeface="Calibri" panose="020F0502020204030204"/>
            </a:endParaRPr>
          </a:p>
        </p:txBody>
      </p:sp>
      <p:sp>
        <p:nvSpPr>
          <p:cNvPr id="2" name="Rubrik 1">
            <a:extLst>
              <a:ext uri="{FF2B5EF4-FFF2-40B4-BE49-F238E27FC236}">
                <a16:creationId xmlns:a16="http://schemas.microsoft.com/office/drawing/2014/main" id="{DD0FDD23-1D73-4D3D-AE3B-25F207C9259A}"/>
              </a:ext>
            </a:extLst>
          </p:cNvPr>
          <p:cNvSpPr>
            <a:spLocks noGrp="1"/>
          </p:cNvSpPr>
          <p:nvPr>
            <p:ph type="title"/>
          </p:nvPr>
        </p:nvSpPr>
        <p:spPr>
          <a:xfrm>
            <a:off x="586144" y="907926"/>
            <a:ext cx="7886700" cy="1325563"/>
          </a:xfrm>
        </p:spPr>
        <p:txBody>
          <a:bodyPr>
            <a:normAutofit/>
          </a:bodyPr>
          <a:lstStyle/>
          <a:p>
            <a:r>
              <a:rPr lang="sv-SE" sz="4000" dirty="0">
                <a:solidFill>
                  <a:srgbClr val="F39800"/>
                </a:solidFill>
                <a:latin typeface="Brandon Grotesque Black" panose="020B0A03020203060202" pitchFamily="34" charset="0"/>
              </a:rPr>
              <a:t>Vad är </a:t>
            </a:r>
            <a:r>
              <a:rPr lang="sv-SE" sz="4000" dirty="0">
                <a:solidFill>
                  <a:srgbClr val="006633"/>
                </a:solidFill>
                <a:latin typeface="Brandon Grotesque Black" panose="020B0A03020203060202" pitchFamily="34" charset="0"/>
              </a:rPr>
              <a:t>cannabis?</a:t>
            </a:r>
          </a:p>
        </p:txBody>
      </p:sp>
      <p:pic>
        <p:nvPicPr>
          <p:cNvPr id="4" name="Bildobjekt 3">
            <a:extLst>
              <a:ext uri="{FF2B5EF4-FFF2-40B4-BE49-F238E27FC236}">
                <a16:creationId xmlns:a16="http://schemas.microsoft.com/office/drawing/2014/main" id="{8F117B47-C068-4555-8943-134F8A394E8B}"/>
              </a:ext>
            </a:extLst>
          </p:cNvPr>
          <p:cNvPicPr>
            <a:picLocks noChangeAspect="1"/>
          </p:cNvPicPr>
          <p:nvPr/>
        </p:nvPicPr>
        <p:blipFill>
          <a:blip r:embed="rId3"/>
          <a:stretch>
            <a:fillRect/>
          </a:stretch>
        </p:blipFill>
        <p:spPr>
          <a:xfrm>
            <a:off x="4529494" y="3248691"/>
            <a:ext cx="1537478" cy="993510"/>
          </a:xfrm>
          <a:prstGeom prst="rect">
            <a:avLst/>
          </a:prstGeom>
        </p:spPr>
      </p:pic>
      <p:pic>
        <p:nvPicPr>
          <p:cNvPr id="5" name="Bildobjekt 4">
            <a:extLst>
              <a:ext uri="{FF2B5EF4-FFF2-40B4-BE49-F238E27FC236}">
                <a16:creationId xmlns:a16="http://schemas.microsoft.com/office/drawing/2014/main" id="{735B23C2-721A-4B5D-A2A1-C0856E6BB045}"/>
              </a:ext>
            </a:extLst>
          </p:cNvPr>
          <p:cNvPicPr>
            <a:picLocks noChangeAspect="1"/>
          </p:cNvPicPr>
          <p:nvPr/>
        </p:nvPicPr>
        <p:blipFill>
          <a:blip r:embed="rId4"/>
          <a:stretch>
            <a:fillRect/>
          </a:stretch>
        </p:blipFill>
        <p:spPr>
          <a:xfrm>
            <a:off x="5478670" y="3958317"/>
            <a:ext cx="1408048" cy="993510"/>
          </a:xfrm>
          <a:prstGeom prst="rect">
            <a:avLst/>
          </a:prstGeom>
        </p:spPr>
      </p:pic>
      <p:pic>
        <p:nvPicPr>
          <p:cNvPr id="6" name="Bildobjekt 5">
            <a:extLst>
              <a:ext uri="{FF2B5EF4-FFF2-40B4-BE49-F238E27FC236}">
                <a16:creationId xmlns:a16="http://schemas.microsoft.com/office/drawing/2014/main" id="{61E9E52F-CFD3-4F48-B039-D803A983DB2A}"/>
              </a:ext>
            </a:extLst>
          </p:cNvPr>
          <p:cNvPicPr>
            <a:picLocks noChangeAspect="1"/>
          </p:cNvPicPr>
          <p:nvPr/>
        </p:nvPicPr>
        <p:blipFill>
          <a:blip r:embed="rId5"/>
          <a:stretch>
            <a:fillRect/>
          </a:stretch>
        </p:blipFill>
        <p:spPr>
          <a:xfrm>
            <a:off x="6369276" y="3226557"/>
            <a:ext cx="1069906" cy="697388"/>
          </a:xfrm>
          <a:prstGeom prst="rect">
            <a:avLst/>
          </a:prstGeom>
        </p:spPr>
      </p:pic>
      <p:sp>
        <p:nvSpPr>
          <p:cNvPr id="8" name="textruta 7">
            <a:extLst>
              <a:ext uri="{FF2B5EF4-FFF2-40B4-BE49-F238E27FC236}">
                <a16:creationId xmlns:a16="http://schemas.microsoft.com/office/drawing/2014/main" id="{74F50BF8-3272-422A-8F2C-56A489B8A1E0}"/>
              </a:ext>
            </a:extLst>
          </p:cNvPr>
          <p:cNvSpPr txBox="1"/>
          <p:nvPr/>
        </p:nvSpPr>
        <p:spPr>
          <a:xfrm>
            <a:off x="4610648" y="2855643"/>
            <a:ext cx="1375170" cy="400110"/>
          </a:xfrm>
          <a:prstGeom prst="rect">
            <a:avLst/>
          </a:prstGeom>
          <a:noFill/>
        </p:spPr>
        <p:txBody>
          <a:bodyPr wrap="square" rtlCol="0">
            <a:spAutoFit/>
          </a:bodyPr>
          <a:lstStyle/>
          <a:p>
            <a:pPr algn="ctr" defTabSz="457200"/>
            <a:r>
              <a:rPr lang="sv-SE" sz="2000" dirty="0">
                <a:solidFill>
                  <a:srgbClr val="006633"/>
                </a:solidFill>
                <a:latin typeface="Brandon Grotesque Black" panose="020B0A03020203060202" pitchFamily="34" charset="0"/>
              </a:rPr>
              <a:t>Marijuana</a:t>
            </a:r>
          </a:p>
        </p:txBody>
      </p:sp>
      <p:sp>
        <p:nvSpPr>
          <p:cNvPr id="9" name="textruta 8">
            <a:extLst>
              <a:ext uri="{FF2B5EF4-FFF2-40B4-BE49-F238E27FC236}">
                <a16:creationId xmlns:a16="http://schemas.microsoft.com/office/drawing/2014/main" id="{1662F6E0-A9B0-4982-A5BB-5C03F9700797}"/>
              </a:ext>
            </a:extLst>
          </p:cNvPr>
          <p:cNvSpPr txBox="1"/>
          <p:nvPr/>
        </p:nvSpPr>
        <p:spPr>
          <a:xfrm>
            <a:off x="6204383" y="2862167"/>
            <a:ext cx="1375170" cy="400110"/>
          </a:xfrm>
          <a:prstGeom prst="rect">
            <a:avLst/>
          </a:prstGeom>
          <a:noFill/>
        </p:spPr>
        <p:txBody>
          <a:bodyPr wrap="square" rtlCol="0">
            <a:spAutoFit/>
          </a:bodyPr>
          <a:lstStyle/>
          <a:p>
            <a:pPr algn="ctr" defTabSz="457200"/>
            <a:r>
              <a:rPr lang="sv-SE" sz="2000" dirty="0">
                <a:solidFill>
                  <a:srgbClr val="006633"/>
                </a:solidFill>
                <a:latin typeface="Brandon Grotesque Black" panose="020B0A03020203060202" pitchFamily="34" charset="0"/>
              </a:rPr>
              <a:t>Hasch</a:t>
            </a:r>
          </a:p>
        </p:txBody>
      </p:sp>
      <p:sp>
        <p:nvSpPr>
          <p:cNvPr id="10" name="textruta 9">
            <a:extLst>
              <a:ext uri="{FF2B5EF4-FFF2-40B4-BE49-F238E27FC236}">
                <a16:creationId xmlns:a16="http://schemas.microsoft.com/office/drawing/2014/main" id="{D1A7AEFC-BDCF-445A-9779-2B637E2DE9C1}"/>
              </a:ext>
            </a:extLst>
          </p:cNvPr>
          <p:cNvSpPr txBox="1"/>
          <p:nvPr/>
        </p:nvSpPr>
        <p:spPr>
          <a:xfrm>
            <a:off x="5183929" y="4966417"/>
            <a:ext cx="1847916" cy="400110"/>
          </a:xfrm>
          <a:prstGeom prst="rect">
            <a:avLst/>
          </a:prstGeom>
          <a:noFill/>
        </p:spPr>
        <p:txBody>
          <a:bodyPr wrap="square" rtlCol="0">
            <a:spAutoFit/>
          </a:bodyPr>
          <a:lstStyle/>
          <a:p>
            <a:pPr algn="ctr" defTabSz="457200"/>
            <a:r>
              <a:rPr lang="sv-SE" sz="2000" dirty="0">
                <a:solidFill>
                  <a:srgbClr val="006633"/>
                </a:solidFill>
                <a:latin typeface="Brandon Grotesque Black" panose="020B0A03020203060202" pitchFamily="34" charset="0"/>
              </a:rPr>
              <a:t>Cannabisolja</a:t>
            </a:r>
          </a:p>
        </p:txBody>
      </p:sp>
      <p:sp>
        <p:nvSpPr>
          <p:cNvPr id="21" name="textruta 20">
            <a:extLst>
              <a:ext uri="{FF2B5EF4-FFF2-40B4-BE49-F238E27FC236}">
                <a16:creationId xmlns:a16="http://schemas.microsoft.com/office/drawing/2014/main" id="{9650E843-74F0-44C3-AD47-8F91078A26BC}"/>
              </a:ext>
            </a:extLst>
          </p:cNvPr>
          <p:cNvSpPr txBox="1"/>
          <p:nvPr/>
        </p:nvSpPr>
        <p:spPr>
          <a:xfrm>
            <a:off x="5622205" y="1285924"/>
            <a:ext cx="864096" cy="369332"/>
          </a:xfrm>
          <a:prstGeom prst="rect">
            <a:avLst/>
          </a:prstGeom>
          <a:noFill/>
        </p:spPr>
        <p:txBody>
          <a:bodyPr wrap="square" rtlCol="0">
            <a:spAutoFit/>
          </a:bodyPr>
          <a:lstStyle/>
          <a:p>
            <a:pPr algn="ctr" defTabSz="457200"/>
            <a:r>
              <a:rPr lang="sv-SE" dirty="0">
                <a:solidFill>
                  <a:prstClr val="black"/>
                </a:solidFill>
                <a:latin typeface="Brandon Grotesque Black" panose="020B0A03020203060202" pitchFamily="34" charset="0"/>
              </a:rPr>
              <a:t>”Maja”</a:t>
            </a:r>
          </a:p>
        </p:txBody>
      </p:sp>
      <p:sp>
        <p:nvSpPr>
          <p:cNvPr id="22" name="textruta 21">
            <a:extLst>
              <a:ext uri="{FF2B5EF4-FFF2-40B4-BE49-F238E27FC236}">
                <a16:creationId xmlns:a16="http://schemas.microsoft.com/office/drawing/2014/main" id="{AF4D7D4C-74D5-469F-9248-CBDDD873EB4E}"/>
              </a:ext>
            </a:extLst>
          </p:cNvPr>
          <p:cNvSpPr txBox="1"/>
          <p:nvPr/>
        </p:nvSpPr>
        <p:spPr>
          <a:xfrm>
            <a:off x="7253753" y="1470590"/>
            <a:ext cx="840053" cy="376404"/>
          </a:xfrm>
          <a:prstGeom prst="rect">
            <a:avLst/>
          </a:prstGeom>
          <a:noFill/>
        </p:spPr>
        <p:txBody>
          <a:bodyPr wrap="square" rtlCol="0">
            <a:spAutoFit/>
          </a:bodyPr>
          <a:lstStyle/>
          <a:p>
            <a:pPr algn="ctr" defTabSz="457200"/>
            <a:r>
              <a:rPr lang="sv-SE" dirty="0">
                <a:solidFill>
                  <a:prstClr val="black"/>
                </a:solidFill>
                <a:latin typeface="Brandon Grotesque Black" panose="020B0A03020203060202" pitchFamily="34" charset="0"/>
              </a:rPr>
              <a:t>”Braj”</a:t>
            </a:r>
          </a:p>
        </p:txBody>
      </p:sp>
      <p:sp>
        <p:nvSpPr>
          <p:cNvPr id="23" name="textruta 22">
            <a:extLst>
              <a:ext uri="{FF2B5EF4-FFF2-40B4-BE49-F238E27FC236}">
                <a16:creationId xmlns:a16="http://schemas.microsoft.com/office/drawing/2014/main" id="{68383073-D27F-4666-BFC3-E44481DBF3E7}"/>
              </a:ext>
            </a:extLst>
          </p:cNvPr>
          <p:cNvSpPr txBox="1"/>
          <p:nvPr/>
        </p:nvSpPr>
        <p:spPr>
          <a:xfrm>
            <a:off x="8387684" y="2146935"/>
            <a:ext cx="1407972" cy="369332"/>
          </a:xfrm>
          <a:prstGeom prst="rect">
            <a:avLst/>
          </a:prstGeom>
          <a:noFill/>
        </p:spPr>
        <p:txBody>
          <a:bodyPr wrap="square" rtlCol="0">
            <a:spAutoFit/>
          </a:bodyPr>
          <a:lstStyle/>
          <a:p>
            <a:pPr algn="ctr" defTabSz="457200"/>
            <a:r>
              <a:rPr lang="sv-SE" dirty="0">
                <a:solidFill>
                  <a:prstClr val="black"/>
                </a:solidFill>
                <a:latin typeface="Brandon Grotesque Black" panose="020B0A03020203060202" pitchFamily="34" charset="0"/>
              </a:rPr>
              <a:t>”Jazztobak”</a:t>
            </a:r>
          </a:p>
        </p:txBody>
      </p:sp>
      <p:sp>
        <p:nvSpPr>
          <p:cNvPr id="24" name="textruta 23">
            <a:extLst>
              <a:ext uri="{FF2B5EF4-FFF2-40B4-BE49-F238E27FC236}">
                <a16:creationId xmlns:a16="http://schemas.microsoft.com/office/drawing/2014/main" id="{66F6C48B-E713-48B1-A3B7-DD4847A24C7D}"/>
              </a:ext>
            </a:extLst>
          </p:cNvPr>
          <p:cNvSpPr txBox="1"/>
          <p:nvPr/>
        </p:nvSpPr>
        <p:spPr>
          <a:xfrm>
            <a:off x="8716558" y="3298198"/>
            <a:ext cx="972991" cy="369332"/>
          </a:xfrm>
          <a:prstGeom prst="rect">
            <a:avLst/>
          </a:prstGeom>
          <a:noFill/>
        </p:spPr>
        <p:txBody>
          <a:bodyPr wrap="square" rtlCol="0">
            <a:spAutoFit/>
          </a:bodyPr>
          <a:lstStyle/>
          <a:p>
            <a:pPr algn="ctr" defTabSz="457200"/>
            <a:r>
              <a:rPr lang="sv-SE" dirty="0">
                <a:solidFill>
                  <a:prstClr val="black"/>
                </a:solidFill>
                <a:latin typeface="Brandon Grotesque Black" panose="020B0A03020203060202" pitchFamily="34" charset="0"/>
              </a:rPr>
              <a:t>”</a:t>
            </a:r>
            <a:r>
              <a:rPr lang="sv-SE" dirty="0" err="1">
                <a:solidFill>
                  <a:prstClr val="black"/>
                </a:solidFill>
                <a:latin typeface="Brandon Grotesque Black" panose="020B0A03020203060202" pitchFamily="34" charset="0"/>
              </a:rPr>
              <a:t>Weed</a:t>
            </a:r>
            <a:r>
              <a:rPr lang="sv-SE" dirty="0">
                <a:solidFill>
                  <a:prstClr val="black"/>
                </a:solidFill>
                <a:latin typeface="Brandon Grotesque Black" panose="020B0A03020203060202" pitchFamily="34" charset="0"/>
              </a:rPr>
              <a:t>”</a:t>
            </a:r>
          </a:p>
        </p:txBody>
      </p:sp>
      <p:sp>
        <p:nvSpPr>
          <p:cNvPr id="25" name="textruta 24">
            <a:extLst>
              <a:ext uri="{FF2B5EF4-FFF2-40B4-BE49-F238E27FC236}">
                <a16:creationId xmlns:a16="http://schemas.microsoft.com/office/drawing/2014/main" id="{0266A452-CDF7-4BEF-818F-36D29F5C6085}"/>
              </a:ext>
            </a:extLst>
          </p:cNvPr>
          <p:cNvSpPr txBox="1"/>
          <p:nvPr/>
        </p:nvSpPr>
        <p:spPr>
          <a:xfrm>
            <a:off x="8678449" y="4613267"/>
            <a:ext cx="972991" cy="369332"/>
          </a:xfrm>
          <a:prstGeom prst="rect">
            <a:avLst/>
          </a:prstGeom>
          <a:noFill/>
        </p:spPr>
        <p:txBody>
          <a:bodyPr wrap="square" rtlCol="0">
            <a:spAutoFit/>
          </a:bodyPr>
          <a:lstStyle/>
          <a:p>
            <a:pPr algn="ctr" defTabSz="457200"/>
            <a:r>
              <a:rPr lang="sv-SE" dirty="0">
                <a:solidFill>
                  <a:prstClr val="black"/>
                </a:solidFill>
                <a:latin typeface="Brandon Grotesque Black" panose="020B0A03020203060202" pitchFamily="34" charset="0"/>
              </a:rPr>
              <a:t>”</a:t>
            </a:r>
            <a:r>
              <a:rPr lang="sv-SE" dirty="0" err="1">
                <a:solidFill>
                  <a:prstClr val="black"/>
                </a:solidFill>
                <a:latin typeface="Brandon Grotesque Black" panose="020B0A03020203060202" pitchFamily="34" charset="0"/>
              </a:rPr>
              <a:t>Spliff</a:t>
            </a:r>
            <a:r>
              <a:rPr lang="sv-SE" dirty="0">
                <a:solidFill>
                  <a:prstClr val="black"/>
                </a:solidFill>
                <a:latin typeface="Brandon Grotesque Black" panose="020B0A03020203060202" pitchFamily="34" charset="0"/>
              </a:rPr>
              <a:t>”</a:t>
            </a:r>
          </a:p>
        </p:txBody>
      </p:sp>
      <p:sp>
        <p:nvSpPr>
          <p:cNvPr id="26" name="textruta 25">
            <a:extLst>
              <a:ext uri="{FF2B5EF4-FFF2-40B4-BE49-F238E27FC236}">
                <a16:creationId xmlns:a16="http://schemas.microsoft.com/office/drawing/2014/main" id="{7B0CAA15-D316-4D15-B86C-26FECE7E23C0}"/>
              </a:ext>
            </a:extLst>
          </p:cNvPr>
          <p:cNvSpPr txBox="1"/>
          <p:nvPr/>
        </p:nvSpPr>
        <p:spPr>
          <a:xfrm>
            <a:off x="7556398" y="5806624"/>
            <a:ext cx="1093038" cy="369332"/>
          </a:xfrm>
          <a:prstGeom prst="rect">
            <a:avLst/>
          </a:prstGeom>
          <a:noFill/>
        </p:spPr>
        <p:txBody>
          <a:bodyPr wrap="square" rtlCol="0">
            <a:spAutoFit/>
          </a:bodyPr>
          <a:lstStyle/>
          <a:p>
            <a:pPr algn="ctr" defTabSz="457200"/>
            <a:r>
              <a:rPr lang="sv-SE" dirty="0">
                <a:solidFill>
                  <a:prstClr val="black"/>
                </a:solidFill>
                <a:latin typeface="Brandon Grotesque Black" panose="020B0A03020203060202" pitchFamily="34" charset="0"/>
              </a:rPr>
              <a:t>”Yarra”</a:t>
            </a:r>
          </a:p>
        </p:txBody>
      </p:sp>
      <p:sp>
        <p:nvSpPr>
          <p:cNvPr id="27" name="textruta 26">
            <a:extLst>
              <a:ext uri="{FF2B5EF4-FFF2-40B4-BE49-F238E27FC236}">
                <a16:creationId xmlns:a16="http://schemas.microsoft.com/office/drawing/2014/main" id="{3E7BA240-7480-4E4F-8A0E-4821B4B60A00}"/>
              </a:ext>
            </a:extLst>
          </p:cNvPr>
          <p:cNvSpPr txBox="1"/>
          <p:nvPr/>
        </p:nvSpPr>
        <p:spPr>
          <a:xfrm>
            <a:off x="3844307" y="5858657"/>
            <a:ext cx="972991" cy="369332"/>
          </a:xfrm>
          <a:prstGeom prst="rect">
            <a:avLst/>
          </a:prstGeom>
          <a:noFill/>
        </p:spPr>
        <p:txBody>
          <a:bodyPr wrap="square" rtlCol="0">
            <a:spAutoFit/>
          </a:bodyPr>
          <a:lstStyle/>
          <a:p>
            <a:pPr algn="ctr" defTabSz="457200"/>
            <a:r>
              <a:rPr lang="sv-SE" dirty="0">
                <a:solidFill>
                  <a:prstClr val="black"/>
                </a:solidFill>
                <a:latin typeface="Brandon Grotesque Black" panose="020B0A03020203060202" pitchFamily="34" charset="0"/>
              </a:rPr>
              <a:t>”Gräs”</a:t>
            </a:r>
          </a:p>
        </p:txBody>
      </p:sp>
      <p:sp>
        <p:nvSpPr>
          <p:cNvPr id="28" name="textruta 27">
            <a:extLst>
              <a:ext uri="{FF2B5EF4-FFF2-40B4-BE49-F238E27FC236}">
                <a16:creationId xmlns:a16="http://schemas.microsoft.com/office/drawing/2014/main" id="{75CBB577-64DC-476A-823A-5F5CC0DB3BD7}"/>
              </a:ext>
            </a:extLst>
          </p:cNvPr>
          <p:cNvSpPr txBox="1"/>
          <p:nvPr/>
        </p:nvSpPr>
        <p:spPr>
          <a:xfrm>
            <a:off x="2395003" y="4636445"/>
            <a:ext cx="1544712" cy="369332"/>
          </a:xfrm>
          <a:prstGeom prst="rect">
            <a:avLst/>
          </a:prstGeom>
          <a:noFill/>
        </p:spPr>
        <p:txBody>
          <a:bodyPr wrap="square" rtlCol="0">
            <a:spAutoFit/>
          </a:bodyPr>
          <a:lstStyle/>
          <a:p>
            <a:pPr algn="ctr" defTabSz="457200"/>
            <a:r>
              <a:rPr lang="sv-SE" dirty="0">
                <a:solidFill>
                  <a:prstClr val="black"/>
                </a:solidFill>
                <a:latin typeface="Brandon Grotesque Black" panose="020B0A03020203060202" pitchFamily="34" charset="0"/>
              </a:rPr>
              <a:t>”Grönt/brunt”</a:t>
            </a:r>
          </a:p>
        </p:txBody>
      </p:sp>
      <p:sp>
        <p:nvSpPr>
          <p:cNvPr id="29" name="textruta 28">
            <a:extLst>
              <a:ext uri="{FF2B5EF4-FFF2-40B4-BE49-F238E27FC236}">
                <a16:creationId xmlns:a16="http://schemas.microsoft.com/office/drawing/2014/main" id="{3609FBA1-D90C-47CB-9E87-716CD58E19A4}"/>
              </a:ext>
            </a:extLst>
          </p:cNvPr>
          <p:cNvSpPr txBox="1"/>
          <p:nvPr/>
        </p:nvSpPr>
        <p:spPr>
          <a:xfrm>
            <a:off x="2541268" y="3390585"/>
            <a:ext cx="972991" cy="369332"/>
          </a:xfrm>
          <a:prstGeom prst="rect">
            <a:avLst/>
          </a:prstGeom>
          <a:noFill/>
        </p:spPr>
        <p:txBody>
          <a:bodyPr wrap="square" rtlCol="0">
            <a:spAutoFit/>
          </a:bodyPr>
          <a:lstStyle/>
          <a:p>
            <a:pPr algn="ctr" defTabSz="457200"/>
            <a:r>
              <a:rPr lang="sv-SE" dirty="0">
                <a:solidFill>
                  <a:prstClr val="black"/>
                </a:solidFill>
                <a:latin typeface="Brandon Grotesque Black" panose="020B0A03020203060202" pitchFamily="34" charset="0"/>
              </a:rPr>
              <a:t>”</a:t>
            </a:r>
            <a:r>
              <a:rPr lang="sv-SE" dirty="0" err="1">
                <a:solidFill>
                  <a:prstClr val="black"/>
                </a:solidFill>
                <a:latin typeface="Brandon Grotesque Black" panose="020B0A03020203060202" pitchFamily="34" charset="0"/>
              </a:rPr>
              <a:t>Ganja</a:t>
            </a:r>
            <a:r>
              <a:rPr lang="sv-SE" dirty="0">
                <a:solidFill>
                  <a:prstClr val="black"/>
                </a:solidFill>
                <a:latin typeface="Brandon Grotesque Black" panose="020B0A03020203060202" pitchFamily="34" charset="0"/>
              </a:rPr>
              <a:t>”</a:t>
            </a:r>
          </a:p>
        </p:txBody>
      </p:sp>
      <p:sp>
        <p:nvSpPr>
          <p:cNvPr id="30" name="textruta 29">
            <a:extLst>
              <a:ext uri="{FF2B5EF4-FFF2-40B4-BE49-F238E27FC236}">
                <a16:creationId xmlns:a16="http://schemas.microsoft.com/office/drawing/2014/main" id="{2CDB4027-EA26-4265-BCDB-8ABECE9D574B}"/>
              </a:ext>
            </a:extLst>
          </p:cNvPr>
          <p:cNvSpPr txBox="1"/>
          <p:nvPr/>
        </p:nvSpPr>
        <p:spPr>
          <a:xfrm>
            <a:off x="3146544" y="2143974"/>
            <a:ext cx="972991" cy="369332"/>
          </a:xfrm>
          <a:prstGeom prst="rect">
            <a:avLst/>
          </a:prstGeom>
          <a:noFill/>
        </p:spPr>
        <p:txBody>
          <a:bodyPr wrap="square" rtlCol="0">
            <a:spAutoFit/>
          </a:bodyPr>
          <a:lstStyle/>
          <a:p>
            <a:pPr algn="ctr" defTabSz="457200"/>
            <a:r>
              <a:rPr lang="sv-SE" dirty="0">
                <a:solidFill>
                  <a:prstClr val="black"/>
                </a:solidFill>
                <a:latin typeface="Brandon Grotesque Black" panose="020B0A03020203060202" pitchFamily="34" charset="0"/>
              </a:rPr>
              <a:t>”Joint”</a:t>
            </a:r>
          </a:p>
        </p:txBody>
      </p:sp>
      <p:sp>
        <p:nvSpPr>
          <p:cNvPr id="31" name="Pratbubbla: oval 30">
            <a:extLst>
              <a:ext uri="{FF2B5EF4-FFF2-40B4-BE49-F238E27FC236}">
                <a16:creationId xmlns:a16="http://schemas.microsoft.com/office/drawing/2014/main" id="{EE9D0E97-AD5B-4C17-9387-D866E7B8FC82}"/>
              </a:ext>
            </a:extLst>
          </p:cNvPr>
          <p:cNvSpPr/>
          <p:nvPr/>
        </p:nvSpPr>
        <p:spPr>
          <a:xfrm>
            <a:off x="5595674" y="5837756"/>
            <a:ext cx="1672593" cy="899536"/>
          </a:xfrm>
          <a:prstGeom prst="wedgeEllipseCallout">
            <a:avLst>
              <a:gd name="adj1" fmla="val 21451"/>
              <a:gd name="adj2" fmla="val -58212"/>
            </a:avLst>
          </a:prstGeom>
          <a:solidFill>
            <a:srgbClr val="F6F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sv-SE">
              <a:solidFill>
                <a:prstClr val="white"/>
              </a:solidFill>
              <a:latin typeface="Calibri" panose="020F0502020204030204"/>
            </a:endParaRPr>
          </a:p>
        </p:txBody>
      </p:sp>
      <p:sp>
        <p:nvSpPr>
          <p:cNvPr id="43" name="textruta 42">
            <a:extLst>
              <a:ext uri="{FF2B5EF4-FFF2-40B4-BE49-F238E27FC236}">
                <a16:creationId xmlns:a16="http://schemas.microsoft.com/office/drawing/2014/main" id="{805488C1-CA2F-4FA8-A51F-81AC122A454F}"/>
              </a:ext>
            </a:extLst>
          </p:cNvPr>
          <p:cNvSpPr txBox="1"/>
          <p:nvPr/>
        </p:nvSpPr>
        <p:spPr>
          <a:xfrm>
            <a:off x="5817662" y="5977160"/>
            <a:ext cx="1290950" cy="646331"/>
          </a:xfrm>
          <a:prstGeom prst="rect">
            <a:avLst/>
          </a:prstGeom>
          <a:noFill/>
        </p:spPr>
        <p:txBody>
          <a:bodyPr wrap="square" rtlCol="0">
            <a:spAutoFit/>
          </a:bodyPr>
          <a:lstStyle/>
          <a:p>
            <a:pPr algn="ctr" defTabSz="457200"/>
            <a:r>
              <a:rPr lang="sv-SE" dirty="0">
                <a:solidFill>
                  <a:prstClr val="black"/>
                </a:solidFill>
                <a:latin typeface="Brandon Grotesque Black" panose="020B0A03020203060202" pitchFamily="34" charset="0"/>
              </a:rPr>
              <a:t>”Djävulens sallad”</a:t>
            </a:r>
          </a:p>
        </p:txBody>
      </p:sp>
    </p:spTree>
    <p:extLst>
      <p:ext uri="{BB962C8B-B14F-4D97-AF65-F5344CB8AC3E}">
        <p14:creationId xmlns:p14="http://schemas.microsoft.com/office/powerpoint/2010/main" val="58712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500"/>
                                        <p:tgtEl>
                                          <p:spTgt spid="3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fade">
                                      <p:cBhvr>
                                        <p:cTn id="80" dur="500"/>
                                        <p:tgtEl>
                                          <p:spTgt spid="40"/>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500"/>
                                        <p:tgtEl>
                                          <p:spTgt spid="3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fade">
                                      <p:cBhvr>
                                        <p:cTn id="8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33" grpId="0" animBg="1"/>
      <p:bldP spid="32" grpId="0" animBg="1"/>
      <p:bldP spid="8" grpId="0"/>
      <p:bldP spid="9" grpId="0"/>
      <p:bldP spid="10" grpId="0"/>
      <p:bldP spid="21" grpId="0"/>
      <p:bldP spid="22" grpId="0"/>
      <p:bldP spid="23" grpId="0"/>
      <p:bldP spid="24" grpId="0"/>
      <p:bldP spid="25" grpId="0"/>
      <p:bldP spid="26" grpId="0"/>
      <p:bldP spid="27" grpId="0"/>
      <p:bldP spid="28" grpId="0"/>
      <p:bldP spid="29" grpId="0"/>
      <p:bldP spid="30" grpId="0"/>
      <p:bldP spid="31" grpId="0" animBg="1"/>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p:cNvSpPr>
            <a:spLocks noGrp="1"/>
          </p:cNvSpPr>
          <p:nvPr>
            <p:ph idx="1"/>
          </p:nvPr>
        </p:nvSpPr>
        <p:spPr>
          <a:xfrm>
            <a:off x="1606794" y="900373"/>
            <a:ext cx="8978412" cy="5628283"/>
          </a:xfrm>
        </p:spPr>
        <p:txBody>
          <a:bodyPr>
            <a:normAutofit/>
          </a:bodyPr>
          <a:lstStyle/>
          <a:p>
            <a:pPr marL="0" indent="0">
              <a:buNone/>
            </a:pPr>
            <a:endParaRPr lang="sv-SE" sz="3600" b="1" dirty="0">
              <a:solidFill>
                <a:srgbClr val="002060"/>
              </a:solidFill>
            </a:endParaRPr>
          </a:p>
          <a:p>
            <a:pPr marL="0" indent="0">
              <a:buNone/>
            </a:pPr>
            <a:r>
              <a:rPr lang="sv-SE" sz="4800" dirty="0">
                <a:solidFill>
                  <a:srgbClr val="F39800"/>
                </a:solidFill>
                <a:latin typeface="Brandon Grotesque Black" panose="020B0A03020203060202" pitchFamily="34" charset="0"/>
                <a:cs typeface="Arial" panose="020B0604020202020204" pitchFamily="34" charset="0"/>
              </a:rPr>
              <a:t>Å </a:t>
            </a:r>
            <a:r>
              <a:rPr lang="sv-SE" sz="4800" dirty="0">
                <a:solidFill>
                  <a:srgbClr val="006633"/>
                </a:solidFill>
                <a:latin typeface="Brandon Grotesque Black" panose="020B0A03020203060202" pitchFamily="34" charset="0"/>
                <a:cs typeface="Arial" panose="020B0604020202020204" pitchFamily="34" charset="0"/>
              </a:rPr>
              <a:t>ena</a:t>
            </a:r>
            <a:r>
              <a:rPr lang="sv-SE" sz="4800" dirty="0">
                <a:solidFill>
                  <a:srgbClr val="F39800"/>
                </a:solidFill>
                <a:latin typeface="Brandon Grotesque Black" panose="020B0A03020203060202" pitchFamily="34" charset="0"/>
                <a:cs typeface="Arial" panose="020B0604020202020204" pitchFamily="34" charset="0"/>
              </a:rPr>
              <a:t> sidan…</a:t>
            </a:r>
          </a:p>
          <a:p>
            <a:pPr marL="0" indent="0">
              <a:buNone/>
            </a:pPr>
            <a:endParaRPr lang="sv-SE" sz="4800" dirty="0">
              <a:solidFill>
                <a:srgbClr val="F39800"/>
              </a:solidFill>
              <a:latin typeface="Brandon Grotesque Black" panose="020B0A03020203060202" pitchFamily="34" charset="0"/>
              <a:cs typeface="Arial" panose="020B0604020202020204" pitchFamily="34" charset="0"/>
            </a:endParaRPr>
          </a:p>
          <a:p>
            <a:pPr marL="0" indent="0">
              <a:buNone/>
            </a:pPr>
            <a:r>
              <a:rPr lang="sv-SE" sz="4800" dirty="0">
                <a:solidFill>
                  <a:srgbClr val="F39800"/>
                </a:solidFill>
                <a:latin typeface="Brandon Grotesque Black" panose="020B0A03020203060202" pitchFamily="34" charset="0"/>
                <a:cs typeface="Arial" panose="020B0604020202020204" pitchFamily="34" charset="0"/>
              </a:rPr>
              <a:t>				och</a:t>
            </a:r>
          </a:p>
          <a:p>
            <a:pPr marL="0" indent="0" algn="ctr">
              <a:buNone/>
            </a:pPr>
            <a:endParaRPr lang="sv-SE" sz="4800" b="1" dirty="0">
              <a:solidFill>
                <a:srgbClr val="F39800"/>
              </a:solidFill>
              <a:latin typeface="Brandon Grotesque Black" panose="020B0A03020203060202" pitchFamily="34" charset="0"/>
              <a:cs typeface="Arial" panose="020B0604020202020204" pitchFamily="34" charset="0"/>
            </a:endParaRPr>
          </a:p>
          <a:p>
            <a:pPr marL="0" indent="0" algn="r">
              <a:buNone/>
            </a:pPr>
            <a:r>
              <a:rPr lang="sv-SE" sz="4800" dirty="0">
                <a:solidFill>
                  <a:srgbClr val="F39800"/>
                </a:solidFill>
                <a:latin typeface="Brandon Grotesque Black" panose="020B0A03020203060202" pitchFamily="34" charset="0"/>
                <a:cs typeface="Arial" panose="020B0604020202020204" pitchFamily="34" charset="0"/>
              </a:rPr>
              <a:t>…å </a:t>
            </a:r>
            <a:r>
              <a:rPr lang="sv-SE" sz="4800" dirty="0">
                <a:solidFill>
                  <a:srgbClr val="006633"/>
                </a:solidFill>
                <a:latin typeface="Brandon Grotesque Black" panose="020B0A03020203060202" pitchFamily="34" charset="0"/>
                <a:cs typeface="Arial" panose="020B0604020202020204" pitchFamily="34" charset="0"/>
              </a:rPr>
              <a:t>andra</a:t>
            </a:r>
            <a:r>
              <a:rPr lang="sv-SE" sz="4800" dirty="0">
                <a:solidFill>
                  <a:srgbClr val="F39800"/>
                </a:solidFill>
                <a:latin typeface="Brandon Grotesque Black" panose="020B0A03020203060202" pitchFamily="34" charset="0"/>
                <a:cs typeface="Arial" panose="020B0604020202020204" pitchFamily="34" charset="0"/>
              </a:rPr>
              <a:t> sidan</a:t>
            </a:r>
            <a:endParaRPr lang="sv-SE" sz="3600" dirty="0">
              <a:solidFill>
                <a:srgbClr val="F39800"/>
              </a:solidFill>
              <a:latin typeface="Brandon Grotesque Black" panose="020B0A03020203060202" pitchFamily="34" charset="0"/>
              <a:cs typeface="Arial" panose="020B0604020202020204" pitchFamily="34" charset="0"/>
            </a:endParaRPr>
          </a:p>
        </p:txBody>
      </p:sp>
    </p:spTree>
    <p:extLst>
      <p:ext uri="{BB962C8B-B14F-4D97-AF65-F5344CB8AC3E}">
        <p14:creationId xmlns:p14="http://schemas.microsoft.com/office/powerpoint/2010/main" val="4156228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6300" y="2328315"/>
            <a:ext cx="1479686" cy="2046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0555" y="128481"/>
            <a:ext cx="2590800" cy="156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3162" y="2143125"/>
            <a:ext cx="2384425" cy="323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Bildobjekt 10">
            <a:extLst>
              <a:ext uri="{FF2B5EF4-FFF2-40B4-BE49-F238E27FC236}">
                <a16:creationId xmlns:a16="http://schemas.microsoft.com/office/drawing/2014/main" id="{F00BC427-107E-4B08-9D6C-1DFCB94F4B7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85814" y="2322904"/>
            <a:ext cx="3478298" cy="1703973"/>
          </a:xfrm>
          <a:prstGeom prst="rect">
            <a:avLst/>
          </a:prstGeom>
          <a:noFill/>
          <a:ln>
            <a:noFill/>
          </a:ln>
        </p:spPr>
      </p:pic>
      <p:pic>
        <p:nvPicPr>
          <p:cNvPr id="12" name="Bildobjekt 11">
            <a:extLst>
              <a:ext uri="{FF2B5EF4-FFF2-40B4-BE49-F238E27FC236}">
                <a16:creationId xmlns:a16="http://schemas.microsoft.com/office/drawing/2014/main" id="{D00589BA-7BFC-4E28-8F28-BCD17F4C43C7}"/>
              </a:ext>
            </a:extLst>
          </p:cNvPr>
          <p:cNvPicPr/>
          <p:nvPr/>
        </p:nvPicPr>
        <p:blipFill rotWithShape="1">
          <a:blip r:embed="rId7"/>
          <a:srcRect l="10417" t="2646" r="3439" b="3292"/>
          <a:stretch/>
        </p:blipFill>
        <p:spPr bwMode="auto">
          <a:xfrm>
            <a:off x="559021" y="4375136"/>
            <a:ext cx="3478298" cy="2129908"/>
          </a:xfrm>
          <a:prstGeom prst="rect">
            <a:avLst/>
          </a:prstGeom>
          <a:ln>
            <a:noFill/>
          </a:ln>
          <a:extLst>
            <a:ext uri="{53640926-AAD7-44D8-BBD7-CCE9431645EC}">
              <a14:shadowObscured xmlns:a14="http://schemas.microsoft.com/office/drawing/2010/main"/>
            </a:ext>
          </a:extLst>
        </p:spPr>
      </p:pic>
      <p:pic>
        <p:nvPicPr>
          <p:cNvPr id="13" name="Bild 2" descr="https://cannabisifokus.se/wp-content/uploads/2021/08/cannabis-2152604_1920-1-1024x518.png">
            <a:extLst>
              <a:ext uri="{FF2B5EF4-FFF2-40B4-BE49-F238E27FC236}">
                <a16:creationId xmlns:a16="http://schemas.microsoft.com/office/drawing/2014/main" id="{0FDD1413-5D8F-40D2-9902-A3DF5861B8AF}"/>
              </a:ext>
            </a:extLst>
          </p:cNvPr>
          <p:cNvPicPr/>
          <p:nvPr/>
        </p:nvPicPr>
        <p:blipFill rotWithShape="1">
          <a:blip r:embed="rId8">
            <a:extLst>
              <a:ext uri="{28A0092B-C50C-407E-A947-70E740481C1C}">
                <a14:useLocalDpi xmlns:a14="http://schemas.microsoft.com/office/drawing/2010/main" val="0"/>
              </a:ext>
            </a:extLst>
          </a:blip>
          <a:srcRect l="10845" t="-1340" r="20007" b="1340"/>
          <a:stretch/>
        </p:blipFill>
        <p:spPr bwMode="auto">
          <a:xfrm>
            <a:off x="7911386" y="88811"/>
            <a:ext cx="2544875" cy="2054314"/>
          </a:xfrm>
          <a:prstGeom prst="rect">
            <a:avLst/>
          </a:prstGeom>
          <a:noFill/>
          <a:ln>
            <a:noFill/>
          </a:ln>
          <a:extLst>
            <a:ext uri="{53640926-AAD7-44D8-BBD7-CCE9431645EC}">
              <a14:shadowObscured xmlns:a14="http://schemas.microsoft.com/office/drawing/2010/main"/>
            </a:ext>
          </a:extLst>
        </p:spPr>
      </p:pic>
      <p:pic>
        <p:nvPicPr>
          <p:cNvPr id="15" name="Bild 1" descr="Cann : Cann x Tove Lo -- Passion Peach Mate">
            <a:extLst>
              <a:ext uri="{FF2B5EF4-FFF2-40B4-BE49-F238E27FC236}">
                <a16:creationId xmlns:a16="http://schemas.microsoft.com/office/drawing/2014/main" id="{6B84AAFA-4BA8-43F8-8811-82B576991813}"/>
              </a:ext>
            </a:extLst>
          </p:cNvPr>
          <p:cNvPicPr/>
          <p:nvPr/>
        </p:nvPicPr>
        <p:blipFill rotWithShape="1">
          <a:blip r:embed="rId9">
            <a:extLst>
              <a:ext uri="{28A0092B-C50C-407E-A947-70E740481C1C}">
                <a14:useLocalDpi xmlns:a14="http://schemas.microsoft.com/office/drawing/2010/main" val="0"/>
              </a:ext>
            </a:extLst>
          </a:blip>
          <a:srcRect l="26621" t="23148" r="30060" b="21297"/>
          <a:stretch/>
        </p:blipFill>
        <p:spPr bwMode="auto">
          <a:xfrm>
            <a:off x="9585461" y="240077"/>
            <a:ext cx="781050" cy="1049443"/>
          </a:xfrm>
          <a:prstGeom prst="rect">
            <a:avLst/>
          </a:prstGeom>
          <a:noFill/>
          <a:ln>
            <a:noFill/>
          </a:ln>
          <a:extLst>
            <a:ext uri="{53640926-AAD7-44D8-BBD7-CCE9431645EC}">
              <a14:shadowObscured xmlns:a14="http://schemas.microsoft.com/office/drawing/2010/main"/>
            </a:ext>
          </a:extLst>
        </p:spPr>
      </p:pic>
      <p:pic>
        <p:nvPicPr>
          <p:cNvPr id="16" name="Bildobjekt 15">
            <a:extLst>
              <a:ext uri="{FF2B5EF4-FFF2-40B4-BE49-F238E27FC236}">
                <a16:creationId xmlns:a16="http://schemas.microsoft.com/office/drawing/2014/main" id="{4C1AB2BC-8E98-4B05-B495-A16F4002D400}"/>
              </a:ext>
            </a:extLst>
          </p:cNvPr>
          <p:cNvPicPr/>
          <p:nvPr/>
        </p:nvPicPr>
        <p:blipFill rotWithShape="1">
          <a:blip r:embed="rId10"/>
          <a:srcRect l="17857" t="16685" r="42461" b="38087"/>
          <a:stretch/>
        </p:blipFill>
        <p:spPr bwMode="auto">
          <a:xfrm>
            <a:off x="1174606" y="152400"/>
            <a:ext cx="2657475" cy="1990725"/>
          </a:xfrm>
          <a:prstGeom prst="rect">
            <a:avLst/>
          </a:prstGeom>
          <a:ln>
            <a:noFill/>
          </a:ln>
          <a:extLst>
            <a:ext uri="{53640926-AAD7-44D8-BBD7-CCE9431645EC}">
              <a14:shadowObscured xmlns:a14="http://schemas.microsoft.com/office/drawing/2010/main"/>
            </a:ext>
          </a:extLst>
        </p:spPr>
      </p:pic>
      <p:pic>
        <p:nvPicPr>
          <p:cNvPr id="14" name="Bild 2" descr="Polischefen reagerar på butiks skyltning">
            <a:extLst>
              <a:ext uri="{FF2B5EF4-FFF2-40B4-BE49-F238E27FC236}">
                <a16:creationId xmlns:a16="http://schemas.microsoft.com/office/drawing/2014/main" id="{6C905B0E-DA23-48E0-AE85-0E56DABB97F6}"/>
              </a:ext>
            </a:extLst>
          </p:cNvPr>
          <p:cNvPicPr/>
          <p:nvPr/>
        </p:nvPicPr>
        <p:blipFill rotWithShape="1">
          <a:blip r:embed="rId11">
            <a:extLst>
              <a:ext uri="{28A0092B-C50C-407E-A947-70E740481C1C}">
                <a14:useLocalDpi xmlns:a14="http://schemas.microsoft.com/office/drawing/2010/main" val="0"/>
              </a:ext>
            </a:extLst>
          </a:blip>
          <a:srcRect l="8930"/>
          <a:stretch/>
        </p:blipFill>
        <p:spPr bwMode="auto">
          <a:xfrm>
            <a:off x="7734300" y="4496855"/>
            <a:ext cx="3151414" cy="20468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57796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495A27A-04DE-46B8-A142-CE996C5A88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0373" y="955963"/>
            <a:ext cx="9155688" cy="5727775"/>
          </a:xfrm>
          <a:prstGeom prst="rect">
            <a:avLst/>
          </a:prstGeom>
        </p:spPr>
      </p:pic>
      <p:sp>
        <p:nvSpPr>
          <p:cNvPr id="2" name="Rubrik 1">
            <a:extLst>
              <a:ext uri="{FF2B5EF4-FFF2-40B4-BE49-F238E27FC236}">
                <a16:creationId xmlns:a16="http://schemas.microsoft.com/office/drawing/2014/main" id="{DA8C3F57-9577-461E-9B08-ECE4C8414709}"/>
              </a:ext>
            </a:extLst>
          </p:cNvPr>
          <p:cNvSpPr>
            <a:spLocks noGrp="1"/>
          </p:cNvSpPr>
          <p:nvPr>
            <p:ph type="title"/>
          </p:nvPr>
        </p:nvSpPr>
        <p:spPr>
          <a:xfrm>
            <a:off x="405939" y="692607"/>
            <a:ext cx="2669770" cy="5209429"/>
          </a:xfrm>
        </p:spPr>
        <p:txBody>
          <a:bodyPr>
            <a:normAutofit/>
          </a:bodyPr>
          <a:lstStyle/>
          <a:p>
            <a:r>
              <a:rPr lang="sv-SE" sz="4800" dirty="0">
                <a:solidFill>
                  <a:srgbClr val="F39800"/>
                </a:solidFill>
                <a:latin typeface="Brandon Grotesque Black" panose="020B0A03020203060202" pitchFamily="34" charset="0"/>
              </a:rPr>
              <a:t>Riskerna med </a:t>
            </a:r>
            <a:r>
              <a:rPr lang="sv-SE" sz="4800" dirty="0">
                <a:solidFill>
                  <a:srgbClr val="006633"/>
                </a:solidFill>
                <a:latin typeface="Brandon Grotesque Black" panose="020B0A03020203060202" pitchFamily="34" charset="0"/>
              </a:rPr>
              <a:t>cannabis</a:t>
            </a:r>
          </a:p>
        </p:txBody>
      </p:sp>
      <p:sp>
        <p:nvSpPr>
          <p:cNvPr id="7" name="textruta 6">
            <a:extLst>
              <a:ext uri="{FF2B5EF4-FFF2-40B4-BE49-F238E27FC236}">
                <a16:creationId xmlns:a16="http://schemas.microsoft.com/office/drawing/2014/main" id="{F1992671-2B9A-4560-8325-CD33B256037C}"/>
              </a:ext>
            </a:extLst>
          </p:cNvPr>
          <p:cNvSpPr txBox="1"/>
          <p:nvPr/>
        </p:nvSpPr>
        <p:spPr>
          <a:xfrm>
            <a:off x="10058041" y="6375961"/>
            <a:ext cx="2517731" cy="307777"/>
          </a:xfrm>
          <a:prstGeom prst="rect">
            <a:avLst/>
          </a:prstGeom>
          <a:noFill/>
        </p:spPr>
        <p:txBody>
          <a:bodyPr wrap="square" rtlCol="0">
            <a:spAutoFit/>
          </a:bodyPr>
          <a:lstStyle/>
          <a:p>
            <a:pPr defTabSz="457200"/>
            <a:r>
              <a:rPr lang="sv-SE" sz="1400" dirty="0">
                <a:solidFill>
                  <a:prstClr val="black"/>
                </a:solidFill>
                <a:latin typeface="Brandon Grotesque Black" panose="020B0A03020203060202" pitchFamily="34" charset="0"/>
              </a:rPr>
              <a:t>Illustration: Lotta Sjöberg</a:t>
            </a:r>
          </a:p>
        </p:txBody>
      </p:sp>
    </p:spTree>
    <p:extLst>
      <p:ext uri="{BB962C8B-B14F-4D97-AF65-F5344CB8AC3E}">
        <p14:creationId xmlns:p14="http://schemas.microsoft.com/office/powerpoint/2010/main" val="4159659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ruta 10">
            <a:extLst>
              <a:ext uri="{FF2B5EF4-FFF2-40B4-BE49-F238E27FC236}">
                <a16:creationId xmlns:a16="http://schemas.microsoft.com/office/drawing/2014/main" id="{4933FB89-6BA3-4532-BBF1-730DD691FFC7}"/>
              </a:ext>
            </a:extLst>
          </p:cNvPr>
          <p:cNvSpPr txBox="1"/>
          <p:nvPr/>
        </p:nvSpPr>
        <p:spPr>
          <a:xfrm>
            <a:off x="8743870" y="4071058"/>
            <a:ext cx="2997546" cy="2215991"/>
          </a:xfrm>
          <a:prstGeom prst="rect">
            <a:avLst/>
          </a:prstGeom>
          <a:noFill/>
          <a:ln>
            <a:noFill/>
          </a:ln>
        </p:spPr>
        <p:txBody>
          <a:bodyPr wrap="square" rtlCol="0">
            <a:spAutoFit/>
          </a:bodyPr>
          <a:lstStyle/>
          <a:p>
            <a:pPr defTabSz="457200"/>
            <a:r>
              <a:rPr lang="sv-SE" sz="2400" dirty="0">
                <a:solidFill>
                  <a:prstClr val="black"/>
                </a:solidFill>
                <a:latin typeface="Brandon Grotesque Black" panose="020B0A03020203060202" pitchFamily="34" charset="0"/>
              </a:rPr>
              <a:t>Ta del av statistik från undersökningen </a:t>
            </a:r>
            <a:r>
              <a:rPr lang="sv-SE" sz="2400" i="1" dirty="0">
                <a:solidFill>
                  <a:prstClr val="black"/>
                </a:solidFill>
                <a:latin typeface="Brandon Grotesque Black" panose="020B0A03020203060202" pitchFamily="34" charset="0"/>
              </a:rPr>
              <a:t>Barns och ungdomars hälsa och levnadsvanor i Kronobergs län </a:t>
            </a:r>
            <a:r>
              <a:rPr lang="sv-SE" sz="2400" dirty="0">
                <a:solidFill>
                  <a:prstClr val="black"/>
                </a:solidFill>
                <a:latin typeface="Brandon Grotesque Black" panose="020B0A03020203060202" pitchFamily="34" charset="0"/>
                <a:hlinkClick r:id="rId3"/>
              </a:rPr>
              <a:t>här!</a:t>
            </a:r>
            <a:endParaRPr lang="sv-SE" sz="2400" dirty="0">
              <a:solidFill>
                <a:prstClr val="black"/>
              </a:solidFill>
              <a:latin typeface="Brandon Grotesque Black" panose="020B0A03020203060202" pitchFamily="34" charset="0"/>
            </a:endParaRPr>
          </a:p>
          <a:p>
            <a:pPr defTabSz="457200"/>
            <a:endParaRPr lang="sv-SE" dirty="0">
              <a:solidFill>
                <a:prstClr val="black"/>
              </a:solidFill>
              <a:latin typeface="Calibri" panose="020F0502020204030204"/>
            </a:endParaRPr>
          </a:p>
        </p:txBody>
      </p:sp>
      <p:pic>
        <p:nvPicPr>
          <p:cNvPr id="7" name="Platshållare för innehåll 6">
            <a:extLst>
              <a:ext uri="{FF2B5EF4-FFF2-40B4-BE49-F238E27FC236}">
                <a16:creationId xmlns:a16="http://schemas.microsoft.com/office/drawing/2014/main" id="{85D6D9EA-39A8-44C6-8499-ABFE4B9904D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9994"/>
          <a:stretch/>
        </p:blipFill>
        <p:spPr>
          <a:xfrm>
            <a:off x="864342" y="210820"/>
            <a:ext cx="6351105" cy="6350924"/>
          </a:xfrm>
        </p:spPr>
      </p:pic>
      <p:sp>
        <p:nvSpPr>
          <p:cNvPr id="2" name="Ellips 1">
            <a:extLst>
              <a:ext uri="{FF2B5EF4-FFF2-40B4-BE49-F238E27FC236}">
                <a16:creationId xmlns:a16="http://schemas.microsoft.com/office/drawing/2014/main" id="{A621851C-77ED-4307-9B7B-4A120A18B61E}"/>
              </a:ext>
            </a:extLst>
          </p:cNvPr>
          <p:cNvSpPr/>
          <p:nvPr/>
        </p:nvSpPr>
        <p:spPr>
          <a:xfrm>
            <a:off x="8338783" y="3429000"/>
            <a:ext cx="3507474" cy="3132744"/>
          </a:xfrm>
          <a:prstGeom prst="ellipse">
            <a:avLst/>
          </a:prstGeom>
          <a:noFill/>
          <a:ln w="38100">
            <a:solidFill>
              <a:srgbClr val="F39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0658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B70B41-1E37-460D-B334-27D906D3D43D}"/>
              </a:ext>
            </a:extLst>
          </p:cNvPr>
          <p:cNvSpPr>
            <a:spLocks noGrp="1"/>
          </p:cNvSpPr>
          <p:nvPr>
            <p:ph type="title"/>
          </p:nvPr>
        </p:nvSpPr>
        <p:spPr/>
        <p:txBody>
          <a:bodyPr>
            <a:normAutofit/>
          </a:bodyPr>
          <a:lstStyle/>
          <a:p>
            <a:r>
              <a:rPr lang="sv-SE" sz="4000" dirty="0">
                <a:solidFill>
                  <a:srgbClr val="006633"/>
                </a:solidFill>
                <a:latin typeface="Brandon Grotesque Black" panose="020B0A03020203060202" pitchFamily="34" charset="0"/>
              </a:rPr>
              <a:t>Tobaksrökning</a:t>
            </a:r>
            <a:r>
              <a:rPr lang="sv-SE" sz="4000" dirty="0">
                <a:solidFill>
                  <a:srgbClr val="F39800"/>
                </a:solidFill>
                <a:latin typeface="Brandon Grotesque Black" panose="020B0A03020203060202" pitchFamily="34" charset="0"/>
              </a:rPr>
              <a:t> och cannabis</a:t>
            </a:r>
          </a:p>
        </p:txBody>
      </p:sp>
      <p:sp>
        <p:nvSpPr>
          <p:cNvPr id="4" name="Platshållare för innehåll 3">
            <a:extLst>
              <a:ext uri="{FF2B5EF4-FFF2-40B4-BE49-F238E27FC236}">
                <a16:creationId xmlns:a16="http://schemas.microsoft.com/office/drawing/2014/main" id="{A0729342-8D81-40C5-90F3-A8447A14536F}"/>
              </a:ext>
            </a:extLst>
          </p:cNvPr>
          <p:cNvSpPr txBox="1">
            <a:spLocks/>
          </p:cNvSpPr>
          <p:nvPr/>
        </p:nvSpPr>
        <p:spPr>
          <a:xfrm>
            <a:off x="437723" y="2381913"/>
            <a:ext cx="7043731"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Clr>
                <a:srgbClr val="006633"/>
              </a:buClr>
              <a:buFont typeface="Wingdings" panose="05000000000000000000" pitchFamily="2" charset="2"/>
              <a:buChar char="§"/>
            </a:pPr>
            <a:r>
              <a:rPr lang="sv-SE" sz="2400" dirty="0">
                <a:solidFill>
                  <a:prstClr val="black"/>
                </a:solidFill>
                <a:latin typeface="Brandon Grotesque Black" panose="020B0A03020203060202" pitchFamily="34" charset="0"/>
              </a:rPr>
              <a:t>Tobak är ofta första steget i drogtrappan, och det som är vanligast förekommande i skola och andra barn- och ungdomsmiljöer.</a:t>
            </a:r>
          </a:p>
          <a:p>
            <a:pPr>
              <a:lnSpc>
                <a:spcPct val="110000"/>
              </a:lnSpc>
              <a:buClr>
                <a:srgbClr val="006633"/>
              </a:buClr>
              <a:buFont typeface="Wingdings" panose="05000000000000000000" pitchFamily="2" charset="2"/>
              <a:buChar char="§"/>
            </a:pPr>
            <a:r>
              <a:rPr lang="sv-SE" sz="2400" dirty="0">
                <a:solidFill>
                  <a:prstClr val="black"/>
                </a:solidFill>
                <a:latin typeface="Brandon Grotesque Black" panose="020B0A03020203060202" pitchFamily="34" charset="0"/>
              </a:rPr>
              <a:t>Bland rökande ungdomar har en tredjedel testat narkotika. </a:t>
            </a:r>
          </a:p>
          <a:p>
            <a:pPr>
              <a:lnSpc>
                <a:spcPct val="110000"/>
              </a:lnSpc>
              <a:buClr>
                <a:srgbClr val="006633"/>
              </a:buClr>
              <a:buFont typeface="Wingdings" panose="05000000000000000000" pitchFamily="2" charset="2"/>
              <a:buChar char="§"/>
            </a:pPr>
            <a:r>
              <a:rPr lang="sv-SE" sz="2400" dirty="0">
                <a:solidFill>
                  <a:prstClr val="black"/>
                </a:solidFill>
                <a:latin typeface="Brandon Grotesque Black" panose="020B0A03020203060202" pitchFamily="34" charset="0"/>
              </a:rPr>
              <a:t>Bland icke-rökande ungdomar har 6 procent testat narkotika.  </a:t>
            </a:r>
          </a:p>
          <a:p>
            <a:pPr>
              <a:lnSpc>
                <a:spcPct val="110000"/>
              </a:lnSpc>
              <a:buClr>
                <a:srgbClr val="006633"/>
              </a:buClr>
              <a:buFont typeface="Wingdings" panose="05000000000000000000" pitchFamily="2" charset="2"/>
              <a:buChar char="§"/>
            </a:pPr>
            <a:r>
              <a:rPr lang="sv-SE" sz="2400" dirty="0">
                <a:solidFill>
                  <a:prstClr val="black"/>
                </a:solidFill>
                <a:latin typeface="Brandon Grotesque Black" panose="020B0A03020203060202" pitchFamily="34" charset="0"/>
              </a:rPr>
              <a:t>Ungdomar som röker erbjuds oftare att köpa narkotika. </a:t>
            </a:r>
            <a:endParaRPr lang="sv-SE" sz="2400" dirty="0">
              <a:solidFill>
                <a:srgbClr val="FF0000"/>
              </a:solidFill>
              <a:latin typeface="Brandon Grotesque Black" panose="020B0A03020203060202" pitchFamily="34" charset="0"/>
            </a:endParaRPr>
          </a:p>
        </p:txBody>
      </p:sp>
      <p:pic>
        <p:nvPicPr>
          <p:cNvPr id="8" name="Bildobjekt 7">
            <a:extLst>
              <a:ext uri="{FF2B5EF4-FFF2-40B4-BE49-F238E27FC236}">
                <a16:creationId xmlns:a16="http://schemas.microsoft.com/office/drawing/2014/main" id="{A1D73F2A-7855-441E-BBC8-F51228ED1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1454" y="1100173"/>
            <a:ext cx="3544721" cy="3544721"/>
          </a:xfrm>
          <a:prstGeom prst="rect">
            <a:avLst/>
          </a:prstGeom>
        </p:spPr>
      </p:pic>
      <p:pic>
        <p:nvPicPr>
          <p:cNvPr id="7" name="Bildobjekt 6">
            <a:extLst>
              <a:ext uri="{FF2B5EF4-FFF2-40B4-BE49-F238E27FC236}">
                <a16:creationId xmlns:a16="http://schemas.microsoft.com/office/drawing/2014/main" id="{B4554382-AF15-4E0D-B79F-859FCC48A8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0193" y="4206241"/>
            <a:ext cx="2114084" cy="2114084"/>
          </a:xfrm>
          <a:prstGeom prst="rect">
            <a:avLst/>
          </a:prstGeom>
        </p:spPr>
      </p:pic>
      <p:sp>
        <p:nvSpPr>
          <p:cNvPr id="9" name="textruta 8">
            <a:extLst>
              <a:ext uri="{FF2B5EF4-FFF2-40B4-BE49-F238E27FC236}">
                <a16:creationId xmlns:a16="http://schemas.microsoft.com/office/drawing/2014/main" id="{3FD46E6E-EA6E-4123-AE54-133AD53C883F}"/>
              </a:ext>
            </a:extLst>
          </p:cNvPr>
          <p:cNvSpPr txBox="1"/>
          <p:nvPr/>
        </p:nvSpPr>
        <p:spPr>
          <a:xfrm>
            <a:off x="7747219" y="6320325"/>
            <a:ext cx="4944688" cy="307777"/>
          </a:xfrm>
          <a:prstGeom prst="rect">
            <a:avLst/>
          </a:prstGeom>
          <a:noFill/>
        </p:spPr>
        <p:txBody>
          <a:bodyPr wrap="square" rtlCol="0">
            <a:spAutoFit/>
          </a:bodyPr>
          <a:lstStyle/>
          <a:p>
            <a:pPr defTabSz="457200"/>
            <a:r>
              <a:rPr lang="sv-SE" sz="1400" dirty="0">
                <a:solidFill>
                  <a:prstClr val="black"/>
                </a:solidFill>
                <a:latin typeface="Brandon Grotesque Black" panose="020B0A03020203060202" pitchFamily="34" charset="0"/>
              </a:rPr>
              <a:t>Illustrationer: Selma </a:t>
            </a:r>
            <a:r>
              <a:rPr lang="sv-SE" sz="1400" dirty="0" err="1">
                <a:solidFill>
                  <a:prstClr val="black"/>
                </a:solidFill>
                <a:latin typeface="Brandon Grotesque Black" panose="020B0A03020203060202" pitchFamily="34" charset="0"/>
              </a:rPr>
              <a:t>Damkilde</a:t>
            </a:r>
            <a:r>
              <a:rPr lang="sv-SE" sz="1400" dirty="0">
                <a:solidFill>
                  <a:prstClr val="black"/>
                </a:solidFill>
                <a:latin typeface="Brandon Grotesque Black" panose="020B0A03020203060202" pitchFamily="34" charset="0"/>
              </a:rPr>
              <a:t> och Maja-Stina Arnoldsson</a:t>
            </a:r>
          </a:p>
        </p:txBody>
      </p:sp>
    </p:spTree>
    <p:extLst>
      <p:ext uri="{BB962C8B-B14F-4D97-AF65-F5344CB8AC3E}">
        <p14:creationId xmlns:p14="http://schemas.microsoft.com/office/powerpoint/2010/main" val="3169116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A63138-C246-4548-ABA2-CB5D669FA3DC}"/>
              </a:ext>
            </a:extLst>
          </p:cNvPr>
          <p:cNvSpPr>
            <a:spLocks noGrp="1"/>
          </p:cNvSpPr>
          <p:nvPr>
            <p:ph type="title"/>
          </p:nvPr>
        </p:nvSpPr>
        <p:spPr>
          <a:xfrm>
            <a:off x="838200" y="908738"/>
            <a:ext cx="10515600" cy="1325563"/>
          </a:xfrm>
        </p:spPr>
        <p:txBody>
          <a:bodyPr>
            <a:normAutofit/>
          </a:bodyPr>
          <a:lstStyle/>
          <a:p>
            <a:r>
              <a:rPr lang="sv-SE" sz="4000" dirty="0">
                <a:solidFill>
                  <a:srgbClr val="F39800"/>
                </a:solidFill>
                <a:latin typeface="Brandon Grotesque Black" panose="020B0A03020203060202" pitchFamily="34" charset="0"/>
              </a:rPr>
              <a:t>Prata med din </a:t>
            </a:r>
            <a:r>
              <a:rPr lang="sv-SE" sz="4000" dirty="0">
                <a:solidFill>
                  <a:srgbClr val="006633"/>
                </a:solidFill>
                <a:latin typeface="Brandon Grotesque Black" panose="020B0A03020203060202" pitchFamily="34" charset="0"/>
              </a:rPr>
              <a:t>ungdom</a:t>
            </a:r>
          </a:p>
        </p:txBody>
      </p:sp>
      <p:pic>
        <p:nvPicPr>
          <p:cNvPr id="3" name="Bildobjekt 2">
            <a:extLst>
              <a:ext uri="{FF2B5EF4-FFF2-40B4-BE49-F238E27FC236}">
                <a16:creationId xmlns:a16="http://schemas.microsoft.com/office/drawing/2014/main" id="{7E239CC6-D6F6-41EF-BCB8-55B40C33BC0A}"/>
              </a:ext>
            </a:extLst>
          </p:cNvPr>
          <p:cNvPicPr>
            <a:picLocks noChangeAspect="1"/>
          </p:cNvPicPr>
          <p:nvPr/>
        </p:nvPicPr>
        <p:blipFill rotWithShape="1">
          <a:blip r:embed="rId3"/>
          <a:srcRect l="5317" t="14344" r="28100" b="24820"/>
          <a:stretch/>
        </p:blipFill>
        <p:spPr>
          <a:xfrm>
            <a:off x="2102880" y="1959564"/>
            <a:ext cx="7519328" cy="3864538"/>
          </a:xfrm>
          <a:prstGeom prst="rect">
            <a:avLst/>
          </a:prstGeom>
        </p:spPr>
      </p:pic>
      <p:sp>
        <p:nvSpPr>
          <p:cNvPr id="4" name="Rektangel 3">
            <a:extLst>
              <a:ext uri="{FF2B5EF4-FFF2-40B4-BE49-F238E27FC236}">
                <a16:creationId xmlns:a16="http://schemas.microsoft.com/office/drawing/2014/main" id="{8ECBF613-4009-46C2-8A56-5AF731C8F309}"/>
              </a:ext>
            </a:extLst>
          </p:cNvPr>
          <p:cNvSpPr/>
          <p:nvPr/>
        </p:nvSpPr>
        <p:spPr>
          <a:xfrm>
            <a:off x="3789059" y="5949262"/>
            <a:ext cx="4146969" cy="369332"/>
          </a:xfrm>
          <a:prstGeom prst="rect">
            <a:avLst/>
          </a:prstGeom>
        </p:spPr>
        <p:txBody>
          <a:bodyPr wrap="none">
            <a:spAutoFit/>
          </a:bodyPr>
          <a:lstStyle/>
          <a:p>
            <a:pPr defTabSz="457200"/>
            <a:r>
              <a:rPr lang="sv-SE" dirty="0">
                <a:hlinkClick r:id="rId4"/>
              </a:rPr>
              <a:t>Föräldrasnack om droger (mediaflow.com)</a:t>
            </a:r>
            <a:endParaRPr lang="sv-SE" dirty="0">
              <a:solidFill>
                <a:prstClr val="black"/>
              </a:solidFill>
              <a:latin typeface="Calibri" panose="020F0502020204030204"/>
            </a:endParaRPr>
          </a:p>
        </p:txBody>
      </p:sp>
    </p:spTree>
    <p:extLst>
      <p:ext uri="{BB962C8B-B14F-4D97-AF65-F5344CB8AC3E}">
        <p14:creationId xmlns:p14="http://schemas.microsoft.com/office/powerpoint/2010/main" val="2232424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82B54E90-A164-4B17-B4C8-9FB7E4112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3232" y="908738"/>
            <a:ext cx="5669900" cy="5597837"/>
          </a:xfrm>
          <a:prstGeom prst="rect">
            <a:avLst/>
          </a:prstGeom>
        </p:spPr>
      </p:pic>
      <p:sp>
        <p:nvSpPr>
          <p:cNvPr id="2" name="Rubrik 1">
            <a:extLst>
              <a:ext uri="{FF2B5EF4-FFF2-40B4-BE49-F238E27FC236}">
                <a16:creationId xmlns:a16="http://schemas.microsoft.com/office/drawing/2014/main" id="{A245A513-C61A-4A11-A1D3-381778BA8156}"/>
              </a:ext>
            </a:extLst>
          </p:cNvPr>
          <p:cNvSpPr>
            <a:spLocks noGrp="1"/>
          </p:cNvSpPr>
          <p:nvPr>
            <p:ph type="title"/>
          </p:nvPr>
        </p:nvSpPr>
        <p:spPr/>
        <p:txBody>
          <a:bodyPr>
            <a:normAutofit/>
          </a:bodyPr>
          <a:lstStyle/>
          <a:p>
            <a:r>
              <a:rPr lang="sv-SE" sz="4000" dirty="0">
                <a:solidFill>
                  <a:srgbClr val="F39800"/>
                </a:solidFill>
                <a:latin typeface="Brandon Grotesque Black" panose="020B0A03020203060202" pitchFamily="34" charset="0"/>
              </a:rPr>
              <a:t>Prata med din </a:t>
            </a:r>
            <a:r>
              <a:rPr lang="sv-SE" sz="4000" dirty="0">
                <a:solidFill>
                  <a:srgbClr val="006633"/>
                </a:solidFill>
                <a:latin typeface="Brandon Grotesque Black" panose="020B0A03020203060202" pitchFamily="34" charset="0"/>
              </a:rPr>
              <a:t>ungdom</a:t>
            </a:r>
          </a:p>
        </p:txBody>
      </p:sp>
      <p:sp>
        <p:nvSpPr>
          <p:cNvPr id="3" name="Platshållare för innehåll 2">
            <a:extLst>
              <a:ext uri="{FF2B5EF4-FFF2-40B4-BE49-F238E27FC236}">
                <a16:creationId xmlns:a16="http://schemas.microsoft.com/office/drawing/2014/main" id="{F77E6181-D513-4742-B073-686389DCF134}"/>
              </a:ext>
            </a:extLst>
          </p:cNvPr>
          <p:cNvSpPr>
            <a:spLocks noGrp="1"/>
          </p:cNvSpPr>
          <p:nvPr>
            <p:ph idx="1"/>
          </p:nvPr>
        </p:nvSpPr>
        <p:spPr>
          <a:xfrm>
            <a:off x="838200" y="2219470"/>
            <a:ext cx="5210569" cy="3729792"/>
          </a:xfrm>
        </p:spPr>
        <p:txBody>
          <a:bodyPr>
            <a:noAutofit/>
          </a:bodyPr>
          <a:lstStyle/>
          <a:p>
            <a:pPr>
              <a:lnSpc>
                <a:spcPct val="150000"/>
              </a:lnSpc>
              <a:buClr>
                <a:srgbClr val="006633"/>
              </a:buClr>
              <a:buFont typeface="Wingdings" panose="05000000000000000000" pitchFamily="2" charset="2"/>
              <a:buChar char="§"/>
            </a:pPr>
            <a:r>
              <a:rPr lang="sv-SE" sz="2400" dirty="0">
                <a:latin typeface="Brandon Grotesque Black" panose="020B0A03020203060202" pitchFamily="34" charset="0"/>
              </a:rPr>
              <a:t>Läs på, var nyfiken</a:t>
            </a:r>
          </a:p>
          <a:p>
            <a:pPr>
              <a:lnSpc>
                <a:spcPct val="150000"/>
              </a:lnSpc>
              <a:buClr>
                <a:srgbClr val="006633"/>
              </a:buClr>
              <a:buFont typeface="Wingdings" panose="05000000000000000000" pitchFamily="2" charset="2"/>
              <a:buChar char="§"/>
            </a:pPr>
            <a:r>
              <a:rPr lang="sv-SE" sz="2400" dirty="0">
                <a:latin typeface="Brandon Grotesque Black" panose="020B0A03020203060202" pitchFamily="34" charset="0"/>
              </a:rPr>
              <a:t>Undvik skrämselpropaganda</a:t>
            </a:r>
          </a:p>
          <a:p>
            <a:pPr>
              <a:lnSpc>
                <a:spcPct val="150000"/>
              </a:lnSpc>
              <a:buClr>
                <a:srgbClr val="006633"/>
              </a:buClr>
              <a:buFont typeface="Wingdings" panose="05000000000000000000" pitchFamily="2" charset="2"/>
              <a:buChar char="§"/>
            </a:pPr>
            <a:r>
              <a:rPr lang="sv-SE" sz="2400" dirty="0">
                <a:latin typeface="Brandon Grotesque Black" panose="020B0A03020203060202" pitchFamily="34" charset="0"/>
              </a:rPr>
              <a:t>Uppmuntra en avslappnad konversation</a:t>
            </a:r>
          </a:p>
          <a:p>
            <a:pPr>
              <a:lnSpc>
                <a:spcPct val="150000"/>
              </a:lnSpc>
              <a:buClr>
                <a:srgbClr val="006633"/>
              </a:buClr>
              <a:buFont typeface="Wingdings" panose="05000000000000000000" pitchFamily="2" charset="2"/>
              <a:buChar char="§"/>
            </a:pPr>
            <a:r>
              <a:rPr lang="sv-SE" sz="2400" dirty="0">
                <a:latin typeface="Brandon Grotesque Black" panose="020B0A03020203060202" pitchFamily="34" charset="0"/>
              </a:rPr>
              <a:t>Det är viktigt att du behåller lugnet</a:t>
            </a:r>
          </a:p>
          <a:p>
            <a:pPr>
              <a:lnSpc>
                <a:spcPct val="150000"/>
              </a:lnSpc>
              <a:buClr>
                <a:srgbClr val="006633"/>
              </a:buClr>
              <a:buFont typeface="Wingdings" panose="05000000000000000000" pitchFamily="2" charset="2"/>
              <a:buChar char="§"/>
            </a:pPr>
            <a:r>
              <a:rPr lang="sv-SE" sz="2400" dirty="0">
                <a:latin typeface="Brandon Grotesque Black" panose="020B0A03020203060202" pitchFamily="34" charset="0"/>
              </a:rPr>
              <a:t>Visa var du står</a:t>
            </a:r>
          </a:p>
        </p:txBody>
      </p:sp>
      <p:sp>
        <p:nvSpPr>
          <p:cNvPr id="8" name="textruta 7">
            <a:extLst>
              <a:ext uri="{FF2B5EF4-FFF2-40B4-BE49-F238E27FC236}">
                <a16:creationId xmlns:a16="http://schemas.microsoft.com/office/drawing/2014/main" id="{2742536F-C020-4E2D-96CB-7CD54D9AA2AA}"/>
              </a:ext>
            </a:extLst>
          </p:cNvPr>
          <p:cNvSpPr txBox="1"/>
          <p:nvPr/>
        </p:nvSpPr>
        <p:spPr>
          <a:xfrm>
            <a:off x="10058041" y="6375961"/>
            <a:ext cx="2517731" cy="307777"/>
          </a:xfrm>
          <a:prstGeom prst="rect">
            <a:avLst/>
          </a:prstGeom>
          <a:noFill/>
        </p:spPr>
        <p:txBody>
          <a:bodyPr wrap="square" rtlCol="0">
            <a:spAutoFit/>
          </a:bodyPr>
          <a:lstStyle/>
          <a:p>
            <a:pPr defTabSz="457200"/>
            <a:r>
              <a:rPr lang="sv-SE" sz="1400" dirty="0">
                <a:solidFill>
                  <a:prstClr val="black"/>
                </a:solidFill>
                <a:latin typeface="Brandon Grotesque Black" panose="020B0A03020203060202" pitchFamily="34" charset="0"/>
              </a:rPr>
              <a:t>Illustration: Lotta Sjöberg</a:t>
            </a:r>
          </a:p>
        </p:txBody>
      </p:sp>
    </p:spTree>
    <p:extLst>
      <p:ext uri="{BB962C8B-B14F-4D97-AF65-F5344CB8AC3E}">
        <p14:creationId xmlns:p14="http://schemas.microsoft.com/office/powerpoint/2010/main" val="18320888"/>
      </p:ext>
    </p:extLst>
  </p:cSld>
  <p:clrMapOvr>
    <a:masterClrMapping/>
  </p:clrMapOvr>
</p:sld>
</file>

<file path=ppt/theme/theme1.xml><?xml version="1.0" encoding="utf-8"?>
<a:theme xmlns:a="http://schemas.openxmlformats.org/drawingml/2006/main" name="2_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2667</TotalTime>
  <Words>3813</Words>
  <Application>Microsoft Office PowerPoint</Application>
  <PresentationFormat>Bredbild</PresentationFormat>
  <Paragraphs>228</Paragraphs>
  <Slides>17</Slides>
  <Notes>16</Notes>
  <HiddenSlides>0</HiddenSlides>
  <MMClips>0</MMClips>
  <ScaleCrop>false</ScaleCrop>
  <HeadingPairs>
    <vt:vector size="6" baseType="variant">
      <vt:variant>
        <vt:lpstr>Använt teckensnitt</vt:lpstr>
      </vt:variant>
      <vt:variant>
        <vt:i4>8</vt:i4>
      </vt:variant>
      <vt:variant>
        <vt:lpstr>Tema</vt:lpstr>
      </vt:variant>
      <vt:variant>
        <vt:i4>2</vt:i4>
      </vt:variant>
      <vt:variant>
        <vt:lpstr>Bildrubriker</vt:lpstr>
      </vt:variant>
      <vt:variant>
        <vt:i4>17</vt:i4>
      </vt:variant>
    </vt:vector>
  </HeadingPairs>
  <TitlesOfParts>
    <vt:vector size="27" baseType="lpstr">
      <vt:lpstr>Arial</vt:lpstr>
      <vt:lpstr>Brandon Grotesque Black</vt:lpstr>
      <vt:lpstr>Calibri</vt:lpstr>
      <vt:lpstr>Calibri Light</vt:lpstr>
      <vt:lpstr>Noto Sans Display</vt:lpstr>
      <vt:lpstr>Open Sans</vt:lpstr>
      <vt:lpstr>Source Sans Pro</vt:lpstr>
      <vt:lpstr>Wingdings</vt:lpstr>
      <vt:lpstr>2_Office-tema</vt:lpstr>
      <vt:lpstr>1_Office-tema</vt:lpstr>
      <vt:lpstr>DU SPELAR ROLL!   Om ungdomar  och cannabis</vt:lpstr>
      <vt:lpstr>Vad är cannabis?</vt:lpstr>
      <vt:lpstr>PowerPoint-presentation</vt:lpstr>
      <vt:lpstr>PowerPoint-presentation</vt:lpstr>
      <vt:lpstr>Riskerna med cannabis</vt:lpstr>
      <vt:lpstr>PowerPoint-presentation</vt:lpstr>
      <vt:lpstr>Tobaksrökning och cannabis</vt:lpstr>
      <vt:lpstr>Prata med din ungdom</vt:lpstr>
      <vt:lpstr>Prata med din ungdom</vt:lpstr>
      <vt:lpstr>Att upptäcka cannabisbruk</vt:lpstr>
      <vt:lpstr>Vad gör jag om min ungdom har fått problem med cannabis?</vt:lpstr>
      <vt:lpstr>Möjlighet till hjälp och stöd</vt:lpstr>
      <vt:lpstr>PowerPoint-presentation</vt:lpstr>
      <vt:lpstr>Bra kontakter</vt:lpstr>
      <vt:lpstr>För dig som vill veta mer…</vt:lpstr>
      <vt:lpstr>Komplettera utifrån den verksamhet du representerar!</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Innehåll, 75 minuter</dc:title>
  <dc:creator>Fäldt Elin G</dc:creator>
  <cp:lastModifiedBy>Johansson Emma RUV folkh o soc hållbarh</cp:lastModifiedBy>
  <cp:revision>94</cp:revision>
  <cp:lastPrinted>2024-04-22T11:50:22Z</cp:lastPrinted>
  <dcterms:created xsi:type="dcterms:W3CDTF">2024-04-04T07:54:27Z</dcterms:created>
  <dcterms:modified xsi:type="dcterms:W3CDTF">2024-08-08T11:57:38Z</dcterms:modified>
</cp:coreProperties>
</file>